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141412177" r:id="rId5"/>
    <p:sldId id="2141412179" r:id="rId6"/>
    <p:sldId id="2141412181" r:id="rId7"/>
    <p:sldId id="2141412182" r:id="rId8"/>
    <p:sldId id="2141412196" r:id="rId9"/>
    <p:sldId id="2141412160" r:id="rId10"/>
    <p:sldId id="2141412197" r:id="rId11"/>
    <p:sldId id="2141412199" r:id="rId12"/>
    <p:sldId id="2141412183" r:id="rId13"/>
    <p:sldId id="2141412169" r:id="rId14"/>
    <p:sldId id="2141412185" r:id="rId15"/>
    <p:sldId id="2141412170" r:id="rId16"/>
    <p:sldId id="2141412190" r:id="rId17"/>
    <p:sldId id="2141412191" r:id="rId18"/>
    <p:sldId id="2141412192" r:id="rId19"/>
    <p:sldId id="2141412193" r:id="rId20"/>
    <p:sldId id="2141412194" r:id="rId21"/>
    <p:sldId id="2141412195" r:id="rId22"/>
    <p:sldId id="2141412198" r:id="rId23"/>
    <p:sldId id="2141412164" r:id="rId24"/>
    <p:sldId id="2141412200" r:id="rId25"/>
  </p:sldIdLst>
  <p:sldSz cx="12192000" cy="6858000"/>
  <p:notesSz cx="6792913" cy="9925050"/>
  <p:embeddedFontLst>
    <p:embeddedFont>
      <p:font typeface="Satoshi" panose="020B060402020202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310800F-3EEE-4661-B2E4-1F7DFA260763}">
          <p14:sldIdLst>
            <p14:sldId id="2141412177"/>
            <p14:sldId id="2141412179"/>
            <p14:sldId id="2141412181"/>
            <p14:sldId id="2141412182"/>
            <p14:sldId id="2141412196"/>
            <p14:sldId id="2141412160"/>
            <p14:sldId id="2141412197"/>
            <p14:sldId id="2141412199"/>
            <p14:sldId id="2141412183"/>
            <p14:sldId id="2141412169"/>
            <p14:sldId id="2141412185"/>
            <p14:sldId id="2141412170"/>
            <p14:sldId id="2141412190"/>
            <p14:sldId id="2141412191"/>
            <p14:sldId id="2141412192"/>
            <p14:sldId id="2141412193"/>
            <p14:sldId id="2141412194"/>
            <p14:sldId id="2141412195"/>
            <p14:sldId id="2141412198"/>
            <p14:sldId id="2141412164"/>
            <p14:sldId id="214141220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14C933-5E20-ECAF-5544-174B085C38E0}" name="Susana Moreira" initials="SM" userId="S::susana.moreira@h2-global.org::2bdc3f4c-7477-47e6-950e-bd13639b3bab" providerId="AD"/>
  <p188:author id="{EEA8845D-6C7E-9A74-C12C-E00EF1E41661}" name="Lisa Rebert" initials="LR" userId="S::lisa.rebert@h2-global.org::ccb0ddd0-b650-4e96-9bcb-2e162f5854b7" providerId="AD"/>
  <p188:author id="{7F188471-D193-346D-6EAD-886DBA714813}" name="Henrich, Emanuel" initials="HE" userId="S::Emanuel.Henrich@h2-global.org::62cd7d7b-f5f0-4368-b7d7-4d03878db0db" providerId="AD"/>
  <p188:author id="{08C13476-F06E-5E4B-C3D2-F5E0CFF3771F}" name="Jan Klenke" initials="JK" userId="S::jan.klenke@h2-global.org::c15473ff-275e-4e91-adaf-1dba9d770b16" providerId="AD"/>
  <p188:author id="{E14EA38B-F025-1626-4379-87F0A536EE05}" name="Anne Sorkamo" initials="AS" userId="S::anne@alex-chilton.co.uk::62fca445-cb60-43b2-90b3-f98d6cd2f324" providerId="AD"/>
  <p188:author id="{0B9C018D-6140-AB1B-BEAB-CE3589AC535B}" name="Julian Reul" initials="JR" userId="S::julian.reul@h2-global.org::1fb33bd7-136c-4315-9a27-9a9a0efd5194" providerId="AD"/>
  <p188:author id="{C13E24AE-8113-467F-8BC2-4342FE048AB6}" name="Behnaz Shabani" initials="BS" userId="S::behnaz.shabani@h2-global.org::39ed7bb1-3dad-43b3-8bee-d2fc13e5401d" providerId="AD"/>
  <p188:author id="{0FB715CB-BBC4-6D1E-5BBE-DB071122EB5A}" name="Pauline Raabe" initials="PR" userId="S::pauline.raabe@h2-global.org::cc4989f3-510a-4a47-b01f-308180b11397" providerId="AD"/>
  <p188:author id="{BA8AFCD7-092D-AFE0-02CC-49CC88D167F3}" name="Sterner, Elisabeth" initials="ES" userId="S::elisabeth.sterner@h2-global.org::8e47616e-5a30-4b48-b0d6-70cd08cf531c" providerId="AD"/>
  <p188:author id="{DC2012E4-8CAF-1ABD-0589-48B3C3D4268A}" name="Lukas Hubert" initials="LH" userId="S::lukas.hubert@h2-global.org::987a856e-bbce-421c-bb6e-37a15209b2e2" providerId="AD"/>
  <p188:author id="{57661CF3-B685-5645-7A31-519455F24C80}" name="Hannan Asghar" initials="HA" userId="S::hannan.asghar@h2-global.org::eaa7cfec-aff0-424a-b2a6-680375f3326f" providerId="AD"/>
  <p188:author id="{707CF0F3-29E5-19C6-2820-5593F5DAFCF1}" name="Victor Ponsford" initials="" userId="S::victor.ponsford@h2-global.org::8ced1bf9-ba52-4a73-a5cc-bdebf9ffe0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1F6"/>
    <a:srgbClr val="BDD7EE"/>
    <a:srgbClr val="30D53C"/>
    <a:srgbClr val="C1F3C5"/>
    <a:srgbClr val="060A66"/>
    <a:srgbClr val="6568A1"/>
    <a:srgbClr val="FFFFFF"/>
    <a:srgbClr val="786CF9"/>
    <a:srgbClr val="5B9BD5"/>
    <a:srgbClr val="30C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3DC5D-44E9-4867-9F98-21EDBE1214EC}" v="2" dt="2025-05-12T12:46:49.4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5170" autoAdjust="0"/>
  </p:normalViewPr>
  <p:slideViewPr>
    <p:cSldViewPr snapToGrid="0">
      <p:cViewPr varScale="1">
        <p:scale>
          <a:sx n="94" d="100"/>
          <a:sy n="94" d="100"/>
        </p:scale>
        <p:origin x="11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2globaladvisory.sharepoint.com/sites/research/Shared%20Documents/General/H2Global%20meets%20Africa/1_Workstreams/Workstream_8/White_Paper_Kenya/4_Modeling/FAO%20data%20fertilize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524599316420878"/>
          <c:y val="6.4814814814814811E-2"/>
          <c:w val="0.80864288699576103"/>
          <c:h val="0.70238763503806545"/>
        </c:manualLayout>
      </c:layout>
      <c:scatterChart>
        <c:scatterStyle val="lineMarker"/>
        <c:varyColors val="0"/>
        <c:ser>
          <c:idx val="0"/>
          <c:order val="0"/>
          <c:tx>
            <c:v>Global market price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xVal>
            <c:strLit>
              <c:ptCount val="4"/>
              <c:pt idx="0">
                <c:v>DAP</c:v>
              </c:pt>
              <c:pt idx="1">
                <c:v> NPK</c:v>
              </c:pt>
              <c:pt idx="2">
                <c:v> Urea</c:v>
              </c:pt>
              <c:pt idx="3">
                <c:v> CAN</c:v>
              </c:pt>
            </c:strLit>
          </c:xVal>
          <c:yVal>
            <c:numRef>
              <c:f>('ammonia to fertilizer'!$F$40,'ammonia to fertilizer'!$F$46,'ammonia to fertilizer'!$F$52,'ammonia to fertilizer'!$F$58)</c:f>
              <c:numCache>
                <c:formatCode>0</c:formatCode>
                <c:ptCount val="4"/>
                <c:pt idx="0">
                  <c:v>553.60767669311679</c:v>
                </c:pt>
                <c:pt idx="1">
                  <c:v>353.81681737097864</c:v>
                </c:pt>
                <c:pt idx="2">
                  <c:v>286.03063295811035</c:v>
                </c:pt>
                <c:pt idx="3">
                  <c:v>234.36058313341942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D7B-4C57-9B05-9E3A17682DD3}"/>
            </c:ext>
          </c:extLst>
        </c:ser>
        <c:ser>
          <c:idx val="1"/>
          <c:order val="1"/>
          <c:tx>
            <c:v>Retail price in Kenya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strLit>
              <c:ptCount val="4"/>
              <c:pt idx="0">
                <c:v>DAP</c:v>
              </c:pt>
              <c:pt idx="1">
                <c:v> NPK</c:v>
              </c:pt>
              <c:pt idx="2">
                <c:v> Urea</c:v>
              </c:pt>
              <c:pt idx="3">
                <c:v> CAN</c:v>
              </c:pt>
            </c:strLit>
          </c:xVal>
          <c:yVal>
            <c:numRef>
              <c:f>('ammonia to fertilizer'!$F$41,'ammonia to fertilizer'!$F$47,'ammonia to fertilizer'!$F$53,'ammonia to fertilizer'!$F$59)</c:f>
              <c:numCache>
                <c:formatCode>0</c:formatCode>
                <c:ptCount val="4"/>
                <c:pt idx="0">
                  <c:v>784.27754198191542</c:v>
                </c:pt>
                <c:pt idx="1">
                  <c:v>738.14356892415572</c:v>
                </c:pt>
                <c:pt idx="2">
                  <c:v>645.87562280863619</c:v>
                </c:pt>
                <c:pt idx="3">
                  <c:v>511.90256504890192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D7B-4C57-9B05-9E3A17682DD3}"/>
            </c:ext>
          </c:extLst>
        </c:ser>
        <c:ser>
          <c:idx val="4"/>
          <c:order val="2"/>
          <c:tx>
            <c:v>Retail price in Kenya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yVal>
            <c:numRef>
              <c:f>('ammonia to fertilizer'!$F$43,'ammonia to fertilizer'!$F$49,'ammonia to fertilizer'!$F$55,'ammonia to fertilizer'!$F$61)</c:f>
              <c:numCache>
                <c:formatCode>0</c:formatCode>
                <c:ptCount val="4"/>
                <c:pt idx="0">
                  <c:v>955.34231408008861</c:v>
                </c:pt>
                <c:pt idx="1">
                  <c:v>887.61764163129726</c:v>
                </c:pt>
                <c:pt idx="2">
                  <c:v>1039.3061450452112</c:v>
                </c:pt>
                <c:pt idx="3">
                  <c:v>830.78058682413734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D7B-4C57-9B05-9E3A17682DD3}"/>
            </c:ext>
          </c:extLst>
        </c:ser>
        <c:ser>
          <c:idx val="2"/>
          <c:order val="3"/>
          <c:tx>
            <c:v>Renewable fertilizer cost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yVal>
            <c:numRef>
              <c:f>('ammonia to fertilizer'!$F$35,'ammonia to fertilizer'!$F$36,'ammonia to fertilizer'!$F$37,'ammonia to fertilizer'!$F$38)</c:f>
              <c:numCache>
                <c:formatCode>0</c:formatCode>
                <c:ptCount val="4"/>
                <c:pt idx="0">
                  <c:v>539.79029894814539</c:v>
                </c:pt>
                <c:pt idx="1">
                  <c:v>662.69120317401735</c:v>
                </c:pt>
                <c:pt idx="2">
                  <c:v>741.6481214246171</c:v>
                </c:pt>
                <c:pt idx="3">
                  <c:v>435.61866396014028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D7B-4C57-9B05-9E3A17682DD3}"/>
            </c:ext>
          </c:extLst>
        </c:ser>
        <c:ser>
          <c:idx val="3"/>
          <c:order val="4"/>
          <c:tx>
            <c:v>Renewable fertilizer cost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yVal>
            <c:numRef>
              <c:f>('ammonia to fertilizer'!$G$35,'ammonia to fertilizer'!$G$36,'ammonia to fertilizer'!$G$37,'ammonia to fertilizer'!$G$38)</c:f>
              <c:numCache>
                <c:formatCode>0</c:formatCode>
                <c:ptCount val="4"/>
                <c:pt idx="0">
                  <c:v>647.6602989481454</c:v>
                </c:pt>
                <c:pt idx="1">
                  <c:v>770.56120317401735</c:v>
                </c:pt>
                <c:pt idx="2">
                  <c:v>1008.978121424617</c:v>
                </c:pt>
                <c:pt idx="3">
                  <c:v>595.07866396014037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D7B-4C57-9B05-9E3A17682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3260608"/>
        <c:axId val="553263128"/>
      </c:scatterChart>
      <c:valAx>
        <c:axId val="55326060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3263128"/>
        <c:crosses val="autoZero"/>
        <c:crossBetween val="midCat"/>
        <c:minorUnit val="1"/>
      </c:valAx>
      <c:valAx>
        <c:axId val="553263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Satoshi" pitchFamily="2" charset="0"/>
                    <a:ea typeface="+mn-ea"/>
                    <a:cs typeface="+mn-cs"/>
                  </a:defRPr>
                </a:pPr>
                <a:r>
                  <a:rPr lang="en-US" sz="1100"/>
                  <a:t>Cost in EUR/t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Satoshi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Satoshi" pitchFamily="2" charset="0"/>
                <a:ea typeface="+mn-ea"/>
                <a:cs typeface="+mn-cs"/>
              </a:defRPr>
            </a:pPr>
            <a:endParaRPr lang="de-DE"/>
          </a:p>
        </c:txPr>
        <c:crossAx val="553260608"/>
        <c:crosses val="autoZero"/>
        <c:crossBetween val="midCat"/>
        <c:majorUnit val="200"/>
      </c:valAx>
      <c:spPr>
        <a:noFill/>
        <a:ln w="3175">
          <a:solidFill>
            <a:schemeClr val="bg1">
              <a:lumMod val="50000"/>
            </a:schemeClr>
          </a:solidFill>
        </a:ln>
        <a:effectLst/>
      </c:spPr>
    </c:plotArea>
    <c:legend>
      <c:legendPos val="r"/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6.5307427870474347E-2"/>
          <c:y val="0.83564818917454509"/>
          <c:w val="0.40869588899328674"/>
          <c:h val="0.11384181689755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Satoshi" pitchFamily="2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Satoshi" pitchFamily="2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D767CF4-CEA1-C5A4-D71F-575E0B693E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DDAC16-B2B8-FF73-5285-63BA75A349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ECE9D-F3A2-455D-A720-B175C96CC957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446DD3-4DA4-9736-4BEB-9A805FB41B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A95FBA-F998-BEF6-EB12-A42C9E0708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147DA-D1CB-4B70-B018-EE25FD7A5C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436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52140-31C2-4284-A04B-563F518DE1B2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3E151-EF0C-4FB7-A477-7066FB9A088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76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Susana, and welcome on my part as well to the presentation of </a:t>
            </a:r>
            <a:r>
              <a:rPr lang="en-US" dirty="0"/>
              <a:t>our report, </a:t>
            </a:r>
            <a:r>
              <a:rPr lang="en-US" i="1" dirty="0"/>
              <a:t>'Renewable Ammonia: Kenya’s Business Case.'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424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37BC2-293A-334B-7223-000F4A3ED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E1139E-6FBB-D734-02A0-25CA1982F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72A0C6-3CC6-2D9C-E397-8B316BF5B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Different project sizes: 10MW, 100MW, and 500MW.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Total investment costs range: EUR 66 Mio. to EUR 2.1 Billion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Annual production ranges: 6,500 t-NH3 / year (10 MW) to ca. 300,000 t-NH3 / year (500 MW)</a:t>
            </a: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.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LCOA ranges: 1,876 EUR/t (10 MW) to 1,289 EUR/t (500 MW) </a:t>
            </a: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 Scaling to 500MW leads to a cost decrease of ca. 30%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RE costs make up: 40% (10MW) to 60% (500MW)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7ABB6-4A8A-8BE9-0B68-A8FFF7828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296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B66E8-A51D-C849-142F-66D650BEE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1D55A-6909-5F91-3008-480954287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58C15-A50E-471F-2B35-E84B2163F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Location and renewable energy potential.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Offtake: not significant, further offtake opportunities in the South</a:t>
            </a: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Electric infrastructure: transmission line South of Lake Turkana, capable of supplying a 100MW </a:t>
            </a:r>
            <a:r>
              <a:rPr lang="en-US" dirty="0" err="1">
                <a:ea typeface="Calibri"/>
                <a:cs typeface="Calibri"/>
                <a:sym typeface="Wingdings" panose="05000000000000000000" pitchFamily="2" charset="2"/>
              </a:rPr>
              <a:t>electrolyzer</a:t>
            </a: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 (same as for Lake Central)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Infrastructure: Major roads run through the potential region, providing the required transport infrastructure.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E2730-5914-2271-D284-5244FC35D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969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A27C2-B828-BEAD-10E7-961AD810B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A597B1-E1C1-E920-EB88-EF0E824C4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1DDBE7-26BD-F6B0-7CE6-C3717C90C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Total investment costs range: EUR 54 Mio. to EUR 1.6 Billion (lower than Turkana Central)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Annual production ranges: 7,100 t-NH3 / year (10 MW) to ca. 311,000 t-NH3 / year </a:t>
            </a: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en-US" dirty="0">
                <a:ea typeface="Calibri"/>
                <a:cs typeface="Calibri"/>
              </a:rPr>
              <a:t>Higher than Turkana Central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LCOA is lower than in Turkana Central! 1,468 EUR/t (10 MW) to 999 EUR/t (500 MW) </a:t>
            </a: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 Lowest LCOA across all regions due to best RE potential!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7FB72-ACA4-39C4-DFC2-6632BCC7A9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33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153FC-CAF9-8B29-0CE4-F74197B2B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696B9D-E789-C69D-7DA2-14169CD29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264CAB-308E-829B-E478-384CF0EA0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Location and renewable energy potential. 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Offtake: Good potential, either through Lake Viktoria or to close-by industries around Kisumu or Nairobi, which is located ca. 260 km to the East. 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Infrastructure: Insufficient electric infrastructure to serve the needs of ammonia production projects. However, good transport infrastructure exists.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Water availability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4E99B-3F6E-63E5-1504-0AC30BC24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92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B1824-6DD9-09DB-99D4-70EEC4D1D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2A992-D348-59C4-C730-600797776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2C1108-C0BE-2FB5-505C-D427F372D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Total investment costs range: EUR 47 Mio. to EUR 1.4 Billion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Annual production ranges: 3,400 t-NH3 / year (10 MW) to ca. 160,000 t-NH3 / year (lowest across all regions)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2,437 EUR/t (10 MW) to 1,505 EUR/t (500 MW) </a:t>
            </a: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en-US" dirty="0">
                <a:ea typeface="Calibri"/>
                <a:cs typeface="Calibri"/>
              </a:rPr>
              <a:t>LCOA is highest across all regions!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8BE09-9A08-19D3-6F71-458D53D98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320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A4564-81A6-C56D-C687-98E92B94C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FD2E0-14E5-2499-1770-2F5AA3B2E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1EE0BC-ECC2-9CBA-3323-C8672471E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Location and renewable energy potential.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Offtake: Good offtake opportunities, through the port of Mombasa or to close-by domestic industries.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Electric infrastructure: Capable of supplying electricity to large-scale electrolysis plants. Significant advantage! 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Proximity to the urban area of Mombasa (infra &amp; workers). 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Water is available through potential desalination of water from the Indian ocean. </a:t>
            </a:r>
          </a:p>
          <a:p>
            <a:pPr marL="228600" indent="-228600">
              <a:buAutoNum type="arabicParenR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6CF21-C15C-E1FF-D020-0D437B441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4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6B467-602F-585F-823C-F85616F51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22AFA6-A77F-3A06-0459-2E7520E361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7B3D6C-3179-EAEC-16D6-4889949F5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Total investment costs range: EUR 58 Mio. to EUR 1.8 Billion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Annual production ranges: 6,400 t-NH3 / year (10 MW) to ca. 290,000 t-NH3 / year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LCOA ranges: 1,720 EUR/t (10 MW) to 1,201 EUR/t (500 MW) </a:t>
            </a: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 2</a:t>
            </a:r>
            <a:r>
              <a:rPr lang="en-US" baseline="30000" dirty="0">
                <a:ea typeface="Calibri"/>
                <a:cs typeface="Calibri"/>
                <a:sym typeface="Wingdings" panose="05000000000000000000" pitchFamily="2" charset="2"/>
              </a:rPr>
              <a:t>nd</a:t>
            </a: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 lowest across all regions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Together with extensive existing electric and transport infrastructure: One of the most suitable regions!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HOWEVER: None of the simulated locations is cost-competitive with current market prices for conventional ammonia! (~400-500 €/t-NH3)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THEREFORE: We are looking at the production of ammonia-based fertilizer as a value-added product to capture this remaining green premium.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75D0D-3DAE-375A-F594-FD6F5808C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9765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81AAC-AD98-EEBA-133E-0B21C7A8D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6A7D7-8616-5386-5228-EA2C63146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F387A7-5BF4-67EB-DD22-6D0758239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Domestic retail fertilizer prices in Kenya significantly exceed global market levels. 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Furthermore, prices are volatile and dependent on global market dynamics. Rise during the energy crisis in 2022 by 20-60%!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Domestic renewable, ammonia-based fertilizer production could stabilize these price fluctuations AND undercut average fertilizer prices. 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In turn, this leads to increased price stability at a lower cost for regional consumers, while simultaneously offering a viable business case for renewable ammonia projects in Kenya!</a:t>
            </a:r>
          </a:p>
          <a:p>
            <a:pPr marL="228600" indent="-228600">
              <a:buAutoNum type="arabicParenR"/>
            </a:pP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arenR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BBE8B-B8C0-13F7-6A2F-28DF3852B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605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7005F-1E91-54E7-9D8B-2FA34098C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14A490-18A7-6707-6252-6BB68A396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344C5D-0B85-C941-FA2C-A273DA603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Most-suitable locations: Mombasa and Turkana South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I want to emphasize the opportunity that lies in the domestic fertilizer market: a) It can absorb green premium of ammonia production; b) renewable fertilizer would undercut current market prices, offer increased price stability.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Financial support: a) green premium + long-term offtake for ammonia; b) market price risks for fertilizer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Enablers: a) decrease of the cost-of-capital; b) improvement of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B715A-BD9B-3C76-E2E1-1AEBE361E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985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production of renewable, hydrogen-based ammonia presents a major opportunity for Kenya's socio-economic development. In this report, we explore viable business cases linked to specific locations across the country.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50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A5302-08B2-D40F-F6B6-339451776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A3A57F-A856-3BC3-D877-590B0230C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F8D9A7-0CB5-92FC-C5D3-7452B517D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arenR"/>
            </a:pPr>
            <a:r>
              <a:rPr lang="en-US" dirty="0">
                <a:ea typeface="Calibri"/>
                <a:cs typeface="Calibri"/>
              </a:rPr>
              <a:t>Key development opportunities associated with hydrogen projects include…</a:t>
            </a:r>
          </a:p>
          <a:p>
            <a:pPr marL="228600" indent="-228600">
              <a:buFontTx/>
              <a:buAutoNum type="arabicParenR"/>
            </a:pPr>
            <a:r>
              <a:rPr lang="en-US" dirty="0">
                <a:ea typeface="Calibri"/>
                <a:cs typeface="Calibri"/>
              </a:rPr>
              <a:t>In a parallel piece of research, we conducted a clustering analysis of African countries to analyze their socio-economic potential to develop a hydrogen sector. Kenya emerged as a front runner in this analysis, being … (report will be launched in a couple of weeks)</a:t>
            </a:r>
          </a:p>
          <a:p>
            <a:pPr marL="228600" indent="-228600">
              <a:buFontTx/>
              <a:buAutoNum type="arabicParenR"/>
            </a:pPr>
            <a:r>
              <a:rPr lang="en-US" dirty="0">
                <a:ea typeface="Calibri"/>
                <a:cs typeface="Calibri"/>
              </a:rPr>
              <a:t>Kenya launched a hydrogen strategy in 2023 to support this development: Strategic emphasis on domestic renewable fertilizer production with production targets of 100 </a:t>
            </a:r>
            <a:r>
              <a:rPr lang="en-US" dirty="0" err="1">
                <a:ea typeface="Calibri"/>
                <a:cs typeface="Calibri"/>
              </a:rPr>
              <a:t>ktons</a:t>
            </a:r>
            <a:r>
              <a:rPr lang="en-US" dirty="0">
                <a:ea typeface="Calibri"/>
                <a:cs typeface="Calibri"/>
              </a:rPr>
              <a:t> by 2027 and over 300 </a:t>
            </a:r>
            <a:r>
              <a:rPr lang="en-US" dirty="0" err="1">
                <a:ea typeface="Calibri"/>
                <a:cs typeface="Calibri"/>
              </a:rPr>
              <a:t>ktons</a:t>
            </a:r>
            <a:r>
              <a:rPr lang="en-US" dirty="0">
                <a:ea typeface="Calibri"/>
                <a:cs typeface="Calibri"/>
              </a:rPr>
              <a:t> by 2032.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EFFF0-DA11-29F0-FEDC-BA6B91A1C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59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765F4-4E55-DC86-5634-41C60556C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D08F8-95CC-AF10-967A-A206B9135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60C13C-7B1C-677B-2B5E-AB6678AC9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Currently planned hydrogen projects are in line with this strategy, focusing on renewable ammonia production. 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Project location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However: 4/5 projects are still in feasibility stage.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In this report we ask: Where are suitable locations for renewable-hydrogen based ammonia production in Kenya and under which circumstances can these projects make viable business models?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7B084-8474-9BE5-D7AC-E16E8CFA2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501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present our research methodology to you.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779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33879-F19D-5AE4-A940-65E5C9835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2771C-0BAE-20A1-98C3-260C22811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93DE1A-3E9E-82B7-FC1E-FB781715C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What does it take to produce renewable ammonia? Bottom-left: visualization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First step: GIS-based assessment of the renewable energy potential in Kenya, to identify suitable locations for project development.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Subsequently, online workshop with local stakeholders. 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Then, optimized technical configuration &amp; conducted financial analysis.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I’ll now hand over to Benedikt from the Fraunhofer IEE, who will delve into the findings from the GIS-based renewable energy potential analysis, using an interactive visualization of the results.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F12A5-628E-1655-342C-E6848307A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116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Benedikt, for these insights into the renewable energy potential analysis. Let’s start into the analysis of the identified locations.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56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F4D92-12F8-64B6-4E50-ED661DDA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E3372-D993-327D-45F6-A6B717494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F1CC93-9EE6-E29A-E8AB-E4562DE4C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As Benedikt presented, we have selected four suitable locations for renewable hydrogen-based ammonia production.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All these locations combine: a) sufficient renewable energy potential to operate a 500 MW </a:t>
            </a:r>
            <a:r>
              <a:rPr lang="en-US" dirty="0" err="1">
                <a:ea typeface="Calibri"/>
                <a:cs typeface="Calibri"/>
              </a:rPr>
              <a:t>electrolyzer</a:t>
            </a:r>
            <a:r>
              <a:rPr lang="en-US" dirty="0">
                <a:ea typeface="Calibri"/>
                <a:cs typeface="Calibri"/>
              </a:rPr>
              <a:t>, b) sufficient water availability, c) non-</a:t>
            </a:r>
            <a:r>
              <a:rPr lang="en-US" dirty="0" err="1">
                <a:ea typeface="Calibri"/>
                <a:cs typeface="Calibri"/>
              </a:rPr>
              <a:t>nonflicting</a:t>
            </a:r>
            <a:r>
              <a:rPr lang="en-US" dirty="0">
                <a:ea typeface="Calibri"/>
                <a:cs typeface="Calibri"/>
              </a:rPr>
              <a:t> land-use, d) transport and electric infrastructure in proximity, which can be utilized and extended, as well as e) offtake opportunities for renewable hydrogen-based products.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We begin our analysis at Lake Turkana.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C825A-F027-B24B-ADF1-06414EFD4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739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BA313-8EFE-5918-9068-6E4B174E6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84F0D-F343-74C9-B29C-D70DFE0EFB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17BF3C-768A-631E-8F90-6D37D5BE1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Location &amp; renewable energy potential. 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</a:rPr>
              <a:t>Offtake: not significant, further offtake opportunities in the South</a:t>
            </a: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. </a:t>
            </a: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Electric infrastructure: transmission line South of Lake Turkana, capable of supplying a 100MW </a:t>
            </a:r>
            <a:r>
              <a:rPr lang="en-US" dirty="0" err="1">
                <a:ea typeface="Calibri"/>
                <a:cs typeface="Calibri"/>
                <a:sym typeface="Wingdings" panose="05000000000000000000" pitchFamily="2" charset="2"/>
              </a:rPr>
              <a:t>electrolyzer</a:t>
            </a:r>
            <a:endParaRPr lang="en-US" dirty="0">
              <a:ea typeface="Calibri"/>
              <a:cs typeface="Calibri"/>
              <a:sym typeface="Wingdings" panose="05000000000000000000" pitchFamily="2" charset="2"/>
            </a:endParaRPr>
          </a:p>
          <a:p>
            <a:pPr marL="228600" indent="-228600">
              <a:buAutoNum type="arabicParenR"/>
            </a:pPr>
            <a:r>
              <a:rPr lang="en-US" dirty="0">
                <a:ea typeface="Calibri"/>
                <a:cs typeface="Calibri"/>
                <a:sym typeface="Wingdings" panose="05000000000000000000" pitchFamily="2" charset="2"/>
              </a:rPr>
              <a:t>City of Lodwar: Transport infrastructure and everyday goods for workers.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arenR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0ED52-B328-327E-953C-D0B9FAC0D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3E151-EF0C-4FB7-A477-7066FB9A088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70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C26712C-C74F-0BA8-EEDE-E17A588AB2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98" b="2798"/>
          <a:stretch/>
        </p:blipFill>
        <p:spPr>
          <a:xfrm>
            <a:off x="-1" y="5562"/>
            <a:ext cx="12192001" cy="5754892"/>
          </a:xfrm>
          <a:prstGeom prst="rect">
            <a:avLst/>
          </a:prstGeom>
        </p:spPr>
      </p:pic>
      <p:pic>
        <p:nvPicPr>
          <p:cNvPr id="9" name="Grafik 11">
            <a:extLst>
              <a:ext uri="{FF2B5EF4-FFF2-40B4-BE49-F238E27FC236}">
                <a16:creationId xmlns:a16="http://schemas.microsoft.com/office/drawing/2014/main" id="{193E362B-6630-BC1A-B654-CC066947FC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000" y="1175048"/>
            <a:ext cx="1332451" cy="10427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69C9CBA-2FCC-8A88-7703-17DFFE29E01E}"/>
              </a:ext>
            </a:extLst>
          </p:cNvPr>
          <p:cNvSpPr/>
          <p:nvPr userDrawn="1"/>
        </p:nvSpPr>
        <p:spPr>
          <a:xfrm>
            <a:off x="7386303" y="488765"/>
            <a:ext cx="3135923" cy="313419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  <p:sp>
        <p:nvSpPr>
          <p:cNvPr id="15" name="Rechteck: gefaltete Ecke 14">
            <a:extLst>
              <a:ext uri="{FF2B5EF4-FFF2-40B4-BE49-F238E27FC236}">
                <a16:creationId xmlns:a16="http://schemas.microsoft.com/office/drawing/2014/main" id="{CDA979D2-7376-689F-F363-F00263796333}"/>
              </a:ext>
            </a:extLst>
          </p:cNvPr>
          <p:cNvSpPr/>
          <p:nvPr userDrawn="1"/>
        </p:nvSpPr>
        <p:spPr>
          <a:xfrm>
            <a:off x="-1316153" y="3142500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Slogan: „Shaping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global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energy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transition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“ bleibt</a:t>
            </a:r>
          </a:p>
        </p:txBody>
      </p:sp>
      <p:sp>
        <p:nvSpPr>
          <p:cNvPr id="16" name="Rechteck: gefaltete Ecke 15">
            <a:extLst>
              <a:ext uri="{FF2B5EF4-FFF2-40B4-BE49-F238E27FC236}">
                <a16:creationId xmlns:a16="http://schemas.microsoft.com/office/drawing/2014/main" id="{5595E915-6113-16AE-2C92-4D4DCAA95C55}"/>
              </a:ext>
            </a:extLst>
          </p:cNvPr>
          <p:cNvSpPr/>
          <p:nvPr userDrawn="1"/>
        </p:nvSpPr>
        <p:spPr>
          <a:xfrm>
            <a:off x="-1322455" y="4831783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Titel der Präsentation hier nennen,</a:t>
            </a:r>
          </a:p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zweite Zeile ggf. Ort, Datum, Name</a:t>
            </a:r>
          </a:p>
        </p:txBody>
      </p:sp>
      <p:sp>
        <p:nvSpPr>
          <p:cNvPr id="17" name="Rechteck: gefaltete Ecke 16">
            <a:extLst>
              <a:ext uri="{FF2B5EF4-FFF2-40B4-BE49-F238E27FC236}">
                <a16:creationId xmlns:a16="http://schemas.microsoft.com/office/drawing/2014/main" id="{248F3623-EFB8-12BD-17D6-AE768BBAB3B2}"/>
              </a:ext>
            </a:extLst>
          </p:cNvPr>
          <p:cNvSpPr/>
          <p:nvPr userDrawn="1"/>
        </p:nvSpPr>
        <p:spPr>
          <a:xfrm>
            <a:off x="-1298235" y="1500799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Schriftart: </a:t>
            </a:r>
            <a:r>
              <a:rPr lang="de-DE" sz="899" b="1">
                <a:solidFill>
                  <a:schemeClr val="bg2">
                    <a:lumMod val="50000"/>
                  </a:schemeClr>
                </a:solidFill>
              </a:rPr>
              <a:t>SATOSHI</a:t>
            </a:r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A84B3906-3FEC-FC21-7D91-E17EF4AF16E3}"/>
              </a:ext>
            </a:extLst>
          </p:cNvPr>
          <p:cNvSpPr/>
          <p:nvPr userDrawn="1"/>
        </p:nvSpPr>
        <p:spPr>
          <a:xfrm>
            <a:off x="0" y="2318613"/>
            <a:ext cx="8141677" cy="2347993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91356" rIns="91356" bIns="91356" rtlCol="0" anchor="t"/>
          <a:lstStyle/>
          <a:p>
            <a:pPr marR="0" lvl="0" algn="l" defTabSz="913539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49" b="0" i="0" u="none" strike="noStrike" kern="1200" cap="none" spc="0" normalizeH="0" baseline="0" noProof="0">
              <a:ln>
                <a:noFill/>
              </a:ln>
              <a:solidFill>
                <a:srgbClr val="060A66"/>
              </a:solidFill>
              <a:effectLst/>
              <a:uLnTx/>
              <a:uFillTx/>
              <a:latin typeface="Satoshi" pitchFamily="2" charset="77"/>
              <a:ea typeface="+mn-ea"/>
              <a:cs typeface="+mn-cs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4A638EE-F20F-FCA1-E9D5-B54584DF8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37" y="2318613"/>
            <a:ext cx="6757085" cy="191368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395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Mastertitelformat</a:t>
            </a:r>
            <a:br>
              <a:rPr lang="en-GB" noProof="0"/>
            </a:br>
            <a:r>
              <a:rPr lang="en-GB" noProof="0" err="1"/>
              <a:t>bearbeiten</a:t>
            </a:r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5B28A-C33F-3191-3EEE-99C98340AFD0}"/>
              </a:ext>
            </a:extLst>
          </p:cNvPr>
          <p:cNvSpPr/>
          <p:nvPr userDrawn="1"/>
        </p:nvSpPr>
        <p:spPr>
          <a:xfrm>
            <a:off x="9844905" y="3015774"/>
            <a:ext cx="3135923" cy="313419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9E0366-3ACB-19E8-F2F6-64D8FC9BC5C8}"/>
              </a:ext>
            </a:extLst>
          </p:cNvPr>
          <p:cNvSpPr/>
          <p:nvPr userDrawn="1"/>
        </p:nvSpPr>
        <p:spPr>
          <a:xfrm>
            <a:off x="-1" y="5760454"/>
            <a:ext cx="12192001" cy="1097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C7BE733E-7DB2-51E7-C958-E56CAECC54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563" b="10599"/>
          <a:stretch/>
        </p:blipFill>
        <p:spPr>
          <a:xfrm>
            <a:off x="9663225" y="6120759"/>
            <a:ext cx="2231972" cy="4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5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8BFD9-B876-004E-8D2A-5F8523ABB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11160000" cy="90011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E0F7ABA7-1918-03B5-D39F-CCE5352D7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7701" y="630002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9931F16-E9D9-7D58-A303-3F1D5CB10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701" y="6156448"/>
            <a:ext cx="34747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H2Global: Bringing the clean H2 market to fruition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2A94A7-DAE5-3988-11DD-A28DBBB26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701" y="644360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C5C241B-FA10-1AAE-6756-5DAF8BED0127}"/>
              </a:ext>
            </a:extLst>
          </p:cNvPr>
          <p:cNvGrpSpPr/>
          <p:nvPr userDrawn="1"/>
        </p:nvGrpSpPr>
        <p:grpSpPr>
          <a:xfrm>
            <a:off x="1" y="6962713"/>
            <a:ext cx="2220686" cy="527379"/>
            <a:chOff x="1" y="6962713"/>
            <a:chExt cx="2220686" cy="527379"/>
          </a:xfrm>
        </p:grpSpPr>
        <p:sp>
          <p:nvSpPr>
            <p:cNvPr id="7" name="Rechteckige Legende 17">
              <a:extLst>
                <a:ext uri="{FF2B5EF4-FFF2-40B4-BE49-F238E27FC236}">
                  <a16:creationId xmlns:a16="http://schemas.microsoft.com/office/drawing/2014/main" id="{1D977D1E-328E-4B7B-56CB-2BEFC1406A2A}"/>
                </a:ext>
              </a:extLst>
            </p:cNvPr>
            <p:cNvSpPr/>
            <p:nvPr userDrawn="1"/>
          </p:nvSpPr>
          <p:spPr>
            <a:xfrm>
              <a:off x="1" y="6962713"/>
              <a:ext cx="2220686" cy="527379"/>
            </a:xfrm>
            <a:custGeom>
              <a:avLst/>
              <a:gdLst>
                <a:gd name="connsiteX0" fmla="*/ 0 w 3030901"/>
                <a:gd name="connsiteY0" fmla="*/ 0 h 885061"/>
                <a:gd name="connsiteX1" fmla="*/ 505150 w 3030901"/>
                <a:gd name="connsiteY1" fmla="*/ 0 h 885061"/>
                <a:gd name="connsiteX2" fmla="*/ 869353 w 3030901"/>
                <a:gd name="connsiteY2" fmla="*/ -148531 h 885061"/>
                <a:gd name="connsiteX3" fmla="*/ 1262875 w 3030901"/>
                <a:gd name="connsiteY3" fmla="*/ 0 h 885061"/>
                <a:gd name="connsiteX4" fmla="*/ 3030901 w 3030901"/>
                <a:gd name="connsiteY4" fmla="*/ 0 h 885061"/>
                <a:gd name="connsiteX5" fmla="*/ 3030901 w 3030901"/>
                <a:gd name="connsiteY5" fmla="*/ 147510 h 885061"/>
                <a:gd name="connsiteX6" fmla="*/ 3030901 w 3030901"/>
                <a:gd name="connsiteY6" fmla="*/ 147510 h 885061"/>
                <a:gd name="connsiteX7" fmla="*/ 3030901 w 3030901"/>
                <a:gd name="connsiteY7" fmla="*/ 368775 h 885061"/>
                <a:gd name="connsiteX8" fmla="*/ 3030901 w 3030901"/>
                <a:gd name="connsiteY8" fmla="*/ 885061 h 885061"/>
                <a:gd name="connsiteX9" fmla="*/ 1262875 w 3030901"/>
                <a:gd name="connsiteY9" fmla="*/ 885061 h 885061"/>
                <a:gd name="connsiteX10" fmla="*/ 505150 w 3030901"/>
                <a:gd name="connsiteY10" fmla="*/ 885061 h 885061"/>
                <a:gd name="connsiteX11" fmla="*/ 505150 w 3030901"/>
                <a:gd name="connsiteY11" fmla="*/ 885061 h 885061"/>
                <a:gd name="connsiteX12" fmla="*/ 0 w 3030901"/>
                <a:gd name="connsiteY12" fmla="*/ 885061 h 885061"/>
                <a:gd name="connsiteX13" fmla="*/ 0 w 3030901"/>
                <a:gd name="connsiteY13" fmla="*/ 368775 h 885061"/>
                <a:gd name="connsiteX14" fmla="*/ 0 w 3030901"/>
                <a:gd name="connsiteY14" fmla="*/ 147510 h 885061"/>
                <a:gd name="connsiteX15" fmla="*/ 0 w 3030901"/>
                <a:gd name="connsiteY15" fmla="*/ 147510 h 885061"/>
                <a:gd name="connsiteX16" fmla="*/ 0 w 3030901"/>
                <a:gd name="connsiteY16" fmla="*/ 0 h 885061"/>
                <a:gd name="connsiteX0" fmla="*/ 0 w 3030901"/>
                <a:gd name="connsiteY0" fmla="*/ 148531 h 1033592"/>
                <a:gd name="connsiteX1" fmla="*/ 1033253 w 3030901"/>
                <a:gd name="connsiteY1" fmla="*/ 143641 h 1033592"/>
                <a:gd name="connsiteX2" fmla="*/ 869353 w 3030901"/>
                <a:gd name="connsiteY2" fmla="*/ 0 h 1033592"/>
                <a:gd name="connsiteX3" fmla="*/ 1262875 w 3030901"/>
                <a:gd name="connsiteY3" fmla="*/ 148531 h 1033592"/>
                <a:gd name="connsiteX4" fmla="*/ 3030901 w 3030901"/>
                <a:gd name="connsiteY4" fmla="*/ 148531 h 1033592"/>
                <a:gd name="connsiteX5" fmla="*/ 3030901 w 3030901"/>
                <a:gd name="connsiteY5" fmla="*/ 296041 h 1033592"/>
                <a:gd name="connsiteX6" fmla="*/ 3030901 w 3030901"/>
                <a:gd name="connsiteY6" fmla="*/ 296041 h 1033592"/>
                <a:gd name="connsiteX7" fmla="*/ 3030901 w 3030901"/>
                <a:gd name="connsiteY7" fmla="*/ 517306 h 1033592"/>
                <a:gd name="connsiteX8" fmla="*/ 3030901 w 3030901"/>
                <a:gd name="connsiteY8" fmla="*/ 1033592 h 1033592"/>
                <a:gd name="connsiteX9" fmla="*/ 1262875 w 3030901"/>
                <a:gd name="connsiteY9" fmla="*/ 1033592 h 1033592"/>
                <a:gd name="connsiteX10" fmla="*/ 505150 w 3030901"/>
                <a:gd name="connsiteY10" fmla="*/ 1033592 h 1033592"/>
                <a:gd name="connsiteX11" fmla="*/ 505150 w 3030901"/>
                <a:gd name="connsiteY11" fmla="*/ 1033592 h 1033592"/>
                <a:gd name="connsiteX12" fmla="*/ 0 w 3030901"/>
                <a:gd name="connsiteY12" fmla="*/ 1033592 h 1033592"/>
                <a:gd name="connsiteX13" fmla="*/ 0 w 3030901"/>
                <a:gd name="connsiteY13" fmla="*/ 517306 h 1033592"/>
                <a:gd name="connsiteX14" fmla="*/ 0 w 3030901"/>
                <a:gd name="connsiteY14" fmla="*/ 296041 h 1033592"/>
                <a:gd name="connsiteX15" fmla="*/ 0 w 3030901"/>
                <a:gd name="connsiteY15" fmla="*/ 296041 h 1033592"/>
                <a:gd name="connsiteX16" fmla="*/ 0 w 3030901"/>
                <a:gd name="connsiteY16" fmla="*/ 148531 h 1033592"/>
                <a:gd name="connsiteX0" fmla="*/ 0 w 3030901"/>
                <a:gd name="connsiteY0" fmla="*/ 158311 h 1043372"/>
                <a:gd name="connsiteX1" fmla="*/ 1033253 w 3030901"/>
                <a:gd name="connsiteY1" fmla="*/ 153421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923141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69353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9380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954681 w 3030901"/>
                <a:gd name="connsiteY3" fmla="*/ 160909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34217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9880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29634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7574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9866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4450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6130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70109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0901" h="977525">
                  <a:moveTo>
                    <a:pt x="0" y="92464"/>
                  </a:moveTo>
                  <a:lnTo>
                    <a:pt x="770109" y="93838"/>
                  </a:lnTo>
                  <a:lnTo>
                    <a:pt x="834217" y="0"/>
                  </a:lnTo>
                  <a:lnTo>
                    <a:pt x="897388" y="92159"/>
                  </a:lnTo>
                  <a:lnTo>
                    <a:pt x="3030901" y="92464"/>
                  </a:lnTo>
                  <a:lnTo>
                    <a:pt x="3030901" y="239974"/>
                  </a:lnTo>
                  <a:lnTo>
                    <a:pt x="3030901" y="239974"/>
                  </a:lnTo>
                  <a:lnTo>
                    <a:pt x="3030901" y="461239"/>
                  </a:lnTo>
                  <a:lnTo>
                    <a:pt x="3030901" y="977525"/>
                  </a:lnTo>
                  <a:lnTo>
                    <a:pt x="1262875" y="977525"/>
                  </a:lnTo>
                  <a:lnTo>
                    <a:pt x="505150" y="977525"/>
                  </a:lnTo>
                  <a:lnTo>
                    <a:pt x="505150" y="977525"/>
                  </a:lnTo>
                  <a:lnTo>
                    <a:pt x="0" y="977525"/>
                  </a:lnTo>
                  <a:lnTo>
                    <a:pt x="0" y="461239"/>
                  </a:lnTo>
                  <a:lnTo>
                    <a:pt x="0" y="239974"/>
                  </a:lnTo>
                  <a:lnTo>
                    <a:pt x="0" y="239974"/>
                  </a:lnTo>
                  <a:lnTo>
                    <a:pt x="0" y="924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pPr algn="l"/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Fußzeile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einfügen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und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anpassen</a:t>
              </a:r>
              <a:b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direkt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im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Menü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“Kopf- und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Fußziele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”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C67975B-EDAE-BE85-C097-94409AA41C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24568" y="7085689"/>
              <a:ext cx="263559" cy="328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832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8BFD9-B876-004E-8D2A-5F8523ABB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63" y="375592"/>
            <a:ext cx="11160000" cy="90011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br>
              <a:rPr lang="de-DE"/>
            </a:br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E0F7ABA7-1918-03B5-D39F-CCE5352D7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7701" y="630002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9931F16-E9D9-7D58-A303-3F1D5CB10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701" y="6156448"/>
            <a:ext cx="34747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H2Global: Bringing the clean H2 market to fruition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2A94A7-DAE5-3988-11DD-A28DBBB26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701" y="644360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C5C241B-FA10-1AAE-6756-5DAF8BED0127}"/>
              </a:ext>
            </a:extLst>
          </p:cNvPr>
          <p:cNvGrpSpPr/>
          <p:nvPr userDrawn="1"/>
        </p:nvGrpSpPr>
        <p:grpSpPr>
          <a:xfrm>
            <a:off x="1" y="6962713"/>
            <a:ext cx="2220686" cy="527379"/>
            <a:chOff x="1" y="6962713"/>
            <a:chExt cx="2220686" cy="527379"/>
          </a:xfrm>
        </p:grpSpPr>
        <p:sp>
          <p:nvSpPr>
            <p:cNvPr id="7" name="Rechteckige Legende 17">
              <a:extLst>
                <a:ext uri="{FF2B5EF4-FFF2-40B4-BE49-F238E27FC236}">
                  <a16:creationId xmlns:a16="http://schemas.microsoft.com/office/drawing/2014/main" id="{1D977D1E-328E-4B7B-56CB-2BEFC1406A2A}"/>
                </a:ext>
              </a:extLst>
            </p:cNvPr>
            <p:cNvSpPr/>
            <p:nvPr userDrawn="1"/>
          </p:nvSpPr>
          <p:spPr>
            <a:xfrm>
              <a:off x="1" y="6962713"/>
              <a:ext cx="2220686" cy="527379"/>
            </a:xfrm>
            <a:custGeom>
              <a:avLst/>
              <a:gdLst>
                <a:gd name="connsiteX0" fmla="*/ 0 w 3030901"/>
                <a:gd name="connsiteY0" fmla="*/ 0 h 885061"/>
                <a:gd name="connsiteX1" fmla="*/ 505150 w 3030901"/>
                <a:gd name="connsiteY1" fmla="*/ 0 h 885061"/>
                <a:gd name="connsiteX2" fmla="*/ 869353 w 3030901"/>
                <a:gd name="connsiteY2" fmla="*/ -148531 h 885061"/>
                <a:gd name="connsiteX3" fmla="*/ 1262875 w 3030901"/>
                <a:gd name="connsiteY3" fmla="*/ 0 h 885061"/>
                <a:gd name="connsiteX4" fmla="*/ 3030901 w 3030901"/>
                <a:gd name="connsiteY4" fmla="*/ 0 h 885061"/>
                <a:gd name="connsiteX5" fmla="*/ 3030901 w 3030901"/>
                <a:gd name="connsiteY5" fmla="*/ 147510 h 885061"/>
                <a:gd name="connsiteX6" fmla="*/ 3030901 w 3030901"/>
                <a:gd name="connsiteY6" fmla="*/ 147510 h 885061"/>
                <a:gd name="connsiteX7" fmla="*/ 3030901 w 3030901"/>
                <a:gd name="connsiteY7" fmla="*/ 368775 h 885061"/>
                <a:gd name="connsiteX8" fmla="*/ 3030901 w 3030901"/>
                <a:gd name="connsiteY8" fmla="*/ 885061 h 885061"/>
                <a:gd name="connsiteX9" fmla="*/ 1262875 w 3030901"/>
                <a:gd name="connsiteY9" fmla="*/ 885061 h 885061"/>
                <a:gd name="connsiteX10" fmla="*/ 505150 w 3030901"/>
                <a:gd name="connsiteY10" fmla="*/ 885061 h 885061"/>
                <a:gd name="connsiteX11" fmla="*/ 505150 w 3030901"/>
                <a:gd name="connsiteY11" fmla="*/ 885061 h 885061"/>
                <a:gd name="connsiteX12" fmla="*/ 0 w 3030901"/>
                <a:gd name="connsiteY12" fmla="*/ 885061 h 885061"/>
                <a:gd name="connsiteX13" fmla="*/ 0 w 3030901"/>
                <a:gd name="connsiteY13" fmla="*/ 368775 h 885061"/>
                <a:gd name="connsiteX14" fmla="*/ 0 w 3030901"/>
                <a:gd name="connsiteY14" fmla="*/ 147510 h 885061"/>
                <a:gd name="connsiteX15" fmla="*/ 0 w 3030901"/>
                <a:gd name="connsiteY15" fmla="*/ 147510 h 885061"/>
                <a:gd name="connsiteX16" fmla="*/ 0 w 3030901"/>
                <a:gd name="connsiteY16" fmla="*/ 0 h 885061"/>
                <a:gd name="connsiteX0" fmla="*/ 0 w 3030901"/>
                <a:gd name="connsiteY0" fmla="*/ 148531 h 1033592"/>
                <a:gd name="connsiteX1" fmla="*/ 1033253 w 3030901"/>
                <a:gd name="connsiteY1" fmla="*/ 143641 h 1033592"/>
                <a:gd name="connsiteX2" fmla="*/ 869353 w 3030901"/>
                <a:gd name="connsiteY2" fmla="*/ 0 h 1033592"/>
                <a:gd name="connsiteX3" fmla="*/ 1262875 w 3030901"/>
                <a:gd name="connsiteY3" fmla="*/ 148531 h 1033592"/>
                <a:gd name="connsiteX4" fmla="*/ 3030901 w 3030901"/>
                <a:gd name="connsiteY4" fmla="*/ 148531 h 1033592"/>
                <a:gd name="connsiteX5" fmla="*/ 3030901 w 3030901"/>
                <a:gd name="connsiteY5" fmla="*/ 296041 h 1033592"/>
                <a:gd name="connsiteX6" fmla="*/ 3030901 w 3030901"/>
                <a:gd name="connsiteY6" fmla="*/ 296041 h 1033592"/>
                <a:gd name="connsiteX7" fmla="*/ 3030901 w 3030901"/>
                <a:gd name="connsiteY7" fmla="*/ 517306 h 1033592"/>
                <a:gd name="connsiteX8" fmla="*/ 3030901 w 3030901"/>
                <a:gd name="connsiteY8" fmla="*/ 1033592 h 1033592"/>
                <a:gd name="connsiteX9" fmla="*/ 1262875 w 3030901"/>
                <a:gd name="connsiteY9" fmla="*/ 1033592 h 1033592"/>
                <a:gd name="connsiteX10" fmla="*/ 505150 w 3030901"/>
                <a:gd name="connsiteY10" fmla="*/ 1033592 h 1033592"/>
                <a:gd name="connsiteX11" fmla="*/ 505150 w 3030901"/>
                <a:gd name="connsiteY11" fmla="*/ 1033592 h 1033592"/>
                <a:gd name="connsiteX12" fmla="*/ 0 w 3030901"/>
                <a:gd name="connsiteY12" fmla="*/ 1033592 h 1033592"/>
                <a:gd name="connsiteX13" fmla="*/ 0 w 3030901"/>
                <a:gd name="connsiteY13" fmla="*/ 517306 h 1033592"/>
                <a:gd name="connsiteX14" fmla="*/ 0 w 3030901"/>
                <a:gd name="connsiteY14" fmla="*/ 296041 h 1033592"/>
                <a:gd name="connsiteX15" fmla="*/ 0 w 3030901"/>
                <a:gd name="connsiteY15" fmla="*/ 296041 h 1033592"/>
                <a:gd name="connsiteX16" fmla="*/ 0 w 3030901"/>
                <a:gd name="connsiteY16" fmla="*/ 148531 h 1033592"/>
                <a:gd name="connsiteX0" fmla="*/ 0 w 3030901"/>
                <a:gd name="connsiteY0" fmla="*/ 158311 h 1043372"/>
                <a:gd name="connsiteX1" fmla="*/ 1033253 w 3030901"/>
                <a:gd name="connsiteY1" fmla="*/ 153421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923141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69353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9380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954681 w 3030901"/>
                <a:gd name="connsiteY3" fmla="*/ 160909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34217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9880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29634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7574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9866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4450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6130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70109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0901" h="977525">
                  <a:moveTo>
                    <a:pt x="0" y="92464"/>
                  </a:moveTo>
                  <a:lnTo>
                    <a:pt x="770109" y="93838"/>
                  </a:lnTo>
                  <a:lnTo>
                    <a:pt x="834217" y="0"/>
                  </a:lnTo>
                  <a:lnTo>
                    <a:pt x="897388" y="92159"/>
                  </a:lnTo>
                  <a:lnTo>
                    <a:pt x="3030901" y="92464"/>
                  </a:lnTo>
                  <a:lnTo>
                    <a:pt x="3030901" y="239974"/>
                  </a:lnTo>
                  <a:lnTo>
                    <a:pt x="3030901" y="239974"/>
                  </a:lnTo>
                  <a:lnTo>
                    <a:pt x="3030901" y="461239"/>
                  </a:lnTo>
                  <a:lnTo>
                    <a:pt x="3030901" y="977525"/>
                  </a:lnTo>
                  <a:lnTo>
                    <a:pt x="1262875" y="977525"/>
                  </a:lnTo>
                  <a:lnTo>
                    <a:pt x="505150" y="977525"/>
                  </a:lnTo>
                  <a:lnTo>
                    <a:pt x="505150" y="977525"/>
                  </a:lnTo>
                  <a:lnTo>
                    <a:pt x="0" y="977525"/>
                  </a:lnTo>
                  <a:lnTo>
                    <a:pt x="0" y="461239"/>
                  </a:lnTo>
                  <a:lnTo>
                    <a:pt x="0" y="239974"/>
                  </a:lnTo>
                  <a:lnTo>
                    <a:pt x="0" y="239974"/>
                  </a:lnTo>
                  <a:lnTo>
                    <a:pt x="0" y="924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pPr algn="l"/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Fußzeile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einfügen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und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anpassen</a:t>
              </a:r>
              <a:b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direkt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im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Menü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“Kopf- und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Fußziele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”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C67975B-EDAE-BE85-C097-94409AA41C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24568" y="7085689"/>
              <a:ext cx="263559" cy="328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835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F2B7E54-A7E5-FDF7-90F8-298B4F157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701" y="644360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67F2060-46B1-0B0E-0DC5-DE020F2DDBA9}"/>
              </a:ext>
            </a:extLst>
          </p:cNvPr>
          <p:cNvGrpSpPr/>
          <p:nvPr userDrawn="1"/>
        </p:nvGrpSpPr>
        <p:grpSpPr>
          <a:xfrm>
            <a:off x="1" y="6962713"/>
            <a:ext cx="2220686" cy="527379"/>
            <a:chOff x="1" y="6962713"/>
            <a:chExt cx="2220686" cy="527379"/>
          </a:xfrm>
        </p:grpSpPr>
        <p:sp>
          <p:nvSpPr>
            <p:cNvPr id="9" name="Rechteckige Legende 17">
              <a:extLst>
                <a:ext uri="{FF2B5EF4-FFF2-40B4-BE49-F238E27FC236}">
                  <a16:creationId xmlns:a16="http://schemas.microsoft.com/office/drawing/2014/main" id="{977A0D76-88AD-BBCC-3EB9-73B8DF89389D}"/>
                </a:ext>
              </a:extLst>
            </p:cNvPr>
            <p:cNvSpPr/>
            <p:nvPr userDrawn="1"/>
          </p:nvSpPr>
          <p:spPr>
            <a:xfrm>
              <a:off x="1" y="6962713"/>
              <a:ext cx="2220686" cy="527379"/>
            </a:xfrm>
            <a:custGeom>
              <a:avLst/>
              <a:gdLst>
                <a:gd name="connsiteX0" fmla="*/ 0 w 3030901"/>
                <a:gd name="connsiteY0" fmla="*/ 0 h 885061"/>
                <a:gd name="connsiteX1" fmla="*/ 505150 w 3030901"/>
                <a:gd name="connsiteY1" fmla="*/ 0 h 885061"/>
                <a:gd name="connsiteX2" fmla="*/ 869353 w 3030901"/>
                <a:gd name="connsiteY2" fmla="*/ -148531 h 885061"/>
                <a:gd name="connsiteX3" fmla="*/ 1262875 w 3030901"/>
                <a:gd name="connsiteY3" fmla="*/ 0 h 885061"/>
                <a:gd name="connsiteX4" fmla="*/ 3030901 w 3030901"/>
                <a:gd name="connsiteY4" fmla="*/ 0 h 885061"/>
                <a:gd name="connsiteX5" fmla="*/ 3030901 w 3030901"/>
                <a:gd name="connsiteY5" fmla="*/ 147510 h 885061"/>
                <a:gd name="connsiteX6" fmla="*/ 3030901 w 3030901"/>
                <a:gd name="connsiteY6" fmla="*/ 147510 h 885061"/>
                <a:gd name="connsiteX7" fmla="*/ 3030901 w 3030901"/>
                <a:gd name="connsiteY7" fmla="*/ 368775 h 885061"/>
                <a:gd name="connsiteX8" fmla="*/ 3030901 w 3030901"/>
                <a:gd name="connsiteY8" fmla="*/ 885061 h 885061"/>
                <a:gd name="connsiteX9" fmla="*/ 1262875 w 3030901"/>
                <a:gd name="connsiteY9" fmla="*/ 885061 h 885061"/>
                <a:gd name="connsiteX10" fmla="*/ 505150 w 3030901"/>
                <a:gd name="connsiteY10" fmla="*/ 885061 h 885061"/>
                <a:gd name="connsiteX11" fmla="*/ 505150 w 3030901"/>
                <a:gd name="connsiteY11" fmla="*/ 885061 h 885061"/>
                <a:gd name="connsiteX12" fmla="*/ 0 w 3030901"/>
                <a:gd name="connsiteY12" fmla="*/ 885061 h 885061"/>
                <a:gd name="connsiteX13" fmla="*/ 0 w 3030901"/>
                <a:gd name="connsiteY13" fmla="*/ 368775 h 885061"/>
                <a:gd name="connsiteX14" fmla="*/ 0 w 3030901"/>
                <a:gd name="connsiteY14" fmla="*/ 147510 h 885061"/>
                <a:gd name="connsiteX15" fmla="*/ 0 w 3030901"/>
                <a:gd name="connsiteY15" fmla="*/ 147510 h 885061"/>
                <a:gd name="connsiteX16" fmla="*/ 0 w 3030901"/>
                <a:gd name="connsiteY16" fmla="*/ 0 h 885061"/>
                <a:gd name="connsiteX0" fmla="*/ 0 w 3030901"/>
                <a:gd name="connsiteY0" fmla="*/ 148531 h 1033592"/>
                <a:gd name="connsiteX1" fmla="*/ 1033253 w 3030901"/>
                <a:gd name="connsiteY1" fmla="*/ 143641 h 1033592"/>
                <a:gd name="connsiteX2" fmla="*/ 869353 w 3030901"/>
                <a:gd name="connsiteY2" fmla="*/ 0 h 1033592"/>
                <a:gd name="connsiteX3" fmla="*/ 1262875 w 3030901"/>
                <a:gd name="connsiteY3" fmla="*/ 148531 h 1033592"/>
                <a:gd name="connsiteX4" fmla="*/ 3030901 w 3030901"/>
                <a:gd name="connsiteY4" fmla="*/ 148531 h 1033592"/>
                <a:gd name="connsiteX5" fmla="*/ 3030901 w 3030901"/>
                <a:gd name="connsiteY5" fmla="*/ 296041 h 1033592"/>
                <a:gd name="connsiteX6" fmla="*/ 3030901 w 3030901"/>
                <a:gd name="connsiteY6" fmla="*/ 296041 h 1033592"/>
                <a:gd name="connsiteX7" fmla="*/ 3030901 w 3030901"/>
                <a:gd name="connsiteY7" fmla="*/ 517306 h 1033592"/>
                <a:gd name="connsiteX8" fmla="*/ 3030901 w 3030901"/>
                <a:gd name="connsiteY8" fmla="*/ 1033592 h 1033592"/>
                <a:gd name="connsiteX9" fmla="*/ 1262875 w 3030901"/>
                <a:gd name="connsiteY9" fmla="*/ 1033592 h 1033592"/>
                <a:gd name="connsiteX10" fmla="*/ 505150 w 3030901"/>
                <a:gd name="connsiteY10" fmla="*/ 1033592 h 1033592"/>
                <a:gd name="connsiteX11" fmla="*/ 505150 w 3030901"/>
                <a:gd name="connsiteY11" fmla="*/ 1033592 h 1033592"/>
                <a:gd name="connsiteX12" fmla="*/ 0 w 3030901"/>
                <a:gd name="connsiteY12" fmla="*/ 1033592 h 1033592"/>
                <a:gd name="connsiteX13" fmla="*/ 0 w 3030901"/>
                <a:gd name="connsiteY13" fmla="*/ 517306 h 1033592"/>
                <a:gd name="connsiteX14" fmla="*/ 0 w 3030901"/>
                <a:gd name="connsiteY14" fmla="*/ 296041 h 1033592"/>
                <a:gd name="connsiteX15" fmla="*/ 0 w 3030901"/>
                <a:gd name="connsiteY15" fmla="*/ 296041 h 1033592"/>
                <a:gd name="connsiteX16" fmla="*/ 0 w 3030901"/>
                <a:gd name="connsiteY16" fmla="*/ 148531 h 1033592"/>
                <a:gd name="connsiteX0" fmla="*/ 0 w 3030901"/>
                <a:gd name="connsiteY0" fmla="*/ 158311 h 1043372"/>
                <a:gd name="connsiteX1" fmla="*/ 1033253 w 3030901"/>
                <a:gd name="connsiteY1" fmla="*/ 153421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923141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69353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9380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954681 w 3030901"/>
                <a:gd name="connsiteY3" fmla="*/ 160909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34217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9880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29634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7574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9866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4450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6130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70109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0901" h="977525">
                  <a:moveTo>
                    <a:pt x="0" y="92464"/>
                  </a:moveTo>
                  <a:lnTo>
                    <a:pt x="770109" y="93838"/>
                  </a:lnTo>
                  <a:lnTo>
                    <a:pt x="834217" y="0"/>
                  </a:lnTo>
                  <a:lnTo>
                    <a:pt x="897388" y="92159"/>
                  </a:lnTo>
                  <a:lnTo>
                    <a:pt x="3030901" y="92464"/>
                  </a:lnTo>
                  <a:lnTo>
                    <a:pt x="3030901" y="239974"/>
                  </a:lnTo>
                  <a:lnTo>
                    <a:pt x="3030901" y="239974"/>
                  </a:lnTo>
                  <a:lnTo>
                    <a:pt x="3030901" y="461239"/>
                  </a:lnTo>
                  <a:lnTo>
                    <a:pt x="3030901" y="977525"/>
                  </a:lnTo>
                  <a:lnTo>
                    <a:pt x="1262875" y="977525"/>
                  </a:lnTo>
                  <a:lnTo>
                    <a:pt x="505150" y="977525"/>
                  </a:lnTo>
                  <a:lnTo>
                    <a:pt x="505150" y="977525"/>
                  </a:lnTo>
                  <a:lnTo>
                    <a:pt x="0" y="977525"/>
                  </a:lnTo>
                  <a:lnTo>
                    <a:pt x="0" y="461239"/>
                  </a:lnTo>
                  <a:lnTo>
                    <a:pt x="0" y="239974"/>
                  </a:lnTo>
                  <a:lnTo>
                    <a:pt x="0" y="239974"/>
                  </a:lnTo>
                  <a:lnTo>
                    <a:pt x="0" y="924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pPr algn="l"/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Fußzeile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einfügen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und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anpassen</a:t>
              </a:r>
              <a:b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direkt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im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Menü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“Kopf- und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Fußziele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”</a:t>
              </a: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979C5AB-9820-B758-FF8B-AFB35EF0B2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24568" y="7085689"/>
              <a:ext cx="263559" cy="328368"/>
            </a:xfrm>
            <a:prstGeom prst="rect">
              <a:avLst/>
            </a:prstGeom>
          </p:spPr>
        </p:pic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6226CCA0-FCE5-B365-DBB9-9A6282FC4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11160000" cy="90011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83914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3A6CA-66FC-B941-ACE2-CEFFA740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11160000" cy="90011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DC330C6-A604-8C9F-BE7F-D89186E8E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701" y="630002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9C0A398-8301-2280-2D13-08BA32005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701" y="6156448"/>
            <a:ext cx="34747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H2Global: Bringing the clean H2 market to fruition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CA3D4F80-E1E7-B3C2-2B79-50F78C478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701" y="644360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BF410A97-0529-EB43-B464-F86B8390F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9388"/>
            <a:ext cx="5400021" cy="45005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6CC36686-D441-597A-682D-3143D65BE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675" y="1449389"/>
            <a:ext cx="5399388" cy="45005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6D33E59-28E2-08DC-F9AF-6F7AC01A90B0}"/>
              </a:ext>
            </a:extLst>
          </p:cNvPr>
          <p:cNvGrpSpPr/>
          <p:nvPr userDrawn="1"/>
        </p:nvGrpSpPr>
        <p:grpSpPr>
          <a:xfrm>
            <a:off x="1" y="6962713"/>
            <a:ext cx="2220686" cy="527379"/>
            <a:chOff x="1" y="6962713"/>
            <a:chExt cx="2220686" cy="527379"/>
          </a:xfrm>
        </p:grpSpPr>
        <p:sp>
          <p:nvSpPr>
            <p:cNvPr id="17" name="Rechteckige Legende 17">
              <a:extLst>
                <a:ext uri="{FF2B5EF4-FFF2-40B4-BE49-F238E27FC236}">
                  <a16:creationId xmlns:a16="http://schemas.microsoft.com/office/drawing/2014/main" id="{5857E2DB-A55D-DB9D-EB05-78D4CE7DA703}"/>
                </a:ext>
              </a:extLst>
            </p:cNvPr>
            <p:cNvSpPr/>
            <p:nvPr userDrawn="1"/>
          </p:nvSpPr>
          <p:spPr>
            <a:xfrm>
              <a:off x="1" y="6962713"/>
              <a:ext cx="2220686" cy="527379"/>
            </a:xfrm>
            <a:custGeom>
              <a:avLst/>
              <a:gdLst>
                <a:gd name="connsiteX0" fmla="*/ 0 w 3030901"/>
                <a:gd name="connsiteY0" fmla="*/ 0 h 885061"/>
                <a:gd name="connsiteX1" fmla="*/ 505150 w 3030901"/>
                <a:gd name="connsiteY1" fmla="*/ 0 h 885061"/>
                <a:gd name="connsiteX2" fmla="*/ 869353 w 3030901"/>
                <a:gd name="connsiteY2" fmla="*/ -148531 h 885061"/>
                <a:gd name="connsiteX3" fmla="*/ 1262875 w 3030901"/>
                <a:gd name="connsiteY3" fmla="*/ 0 h 885061"/>
                <a:gd name="connsiteX4" fmla="*/ 3030901 w 3030901"/>
                <a:gd name="connsiteY4" fmla="*/ 0 h 885061"/>
                <a:gd name="connsiteX5" fmla="*/ 3030901 w 3030901"/>
                <a:gd name="connsiteY5" fmla="*/ 147510 h 885061"/>
                <a:gd name="connsiteX6" fmla="*/ 3030901 w 3030901"/>
                <a:gd name="connsiteY6" fmla="*/ 147510 h 885061"/>
                <a:gd name="connsiteX7" fmla="*/ 3030901 w 3030901"/>
                <a:gd name="connsiteY7" fmla="*/ 368775 h 885061"/>
                <a:gd name="connsiteX8" fmla="*/ 3030901 w 3030901"/>
                <a:gd name="connsiteY8" fmla="*/ 885061 h 885061"/>
                <a:gd name="connsiteX9" fmla="*/ 1262875 w 3030901"/>
                <a:gd name="connsiteY9" fmla="*/ 885061 h 885061"/>
                <a:gd name="connsiteX10" fmla="*/ 505150 w 3030901"/>
                <a:gd name="connsiteY10" fmla="*/ 885061 h 885061"/>
                <a:gd name="connsiteX11" fmla="*/ 505150 w 3030901"/>
                <a:gd name="connsiteY11" fmla="*/ 885061 h 885061"/>
                <a:gd name="connsiteX12" fmla="*/ 0 w 3030901"/>
                <a:gd name="connsiteY12" fmla="*/ 885061 h 885061"/>
                <a:gd name="connsiteX13" fmla="*/ 0 w 3030901"/>
                <a:gd name="connsiteY13" fmla="*/ 368775 h 885061"/>
                <a:gd name="connsiteX14" fmla="*/ 0 w 3030901"/>
                <a:gd name="connsiteY14" fmla="*/ 147510 h 885061"/>
                <a:gd name="connsiteX15" fmla="*/ 0 w 3030901"/>
                <a:gd name="connsiteY15" fmla="*/ 147510 h 885061"/>
                <a:gd name="connsiteX16" fmla="*/ 0 w 3030901"/>
                <a:gd name="connsiteY16" fmla="*/ 0 h 885061"/>
                <a:gd name="connsiteX0" fmla="*/ 0 w 3030901"/>
                <a:gd name="connsiteY0" fmla="*/ 148531 h 1033592"/>
                <a:gd name="connsiteX1" fmla="*/ 1033253 w 3030901"/>
                <a:gd name="connsiteY1" fmla="*/ 143641 h 1033592"/>
                <a:gd name="connsiteX2" fmla="*/ 869353 w 3030901"/>
                <a:gd name="connsiteY2" fmla="*/ 0 h 1033592"/>
                <a:gd name="connsiteX3" fmla="*/ 1262875 w 3030901"/>
                <a:gd name="connsiteY3" fmla="*/ 148531 h 1033592"/>
                <a:gd name="connsiteX4" fmla="*/ 3030901 w 3030901"/>
                <a:gd name="connsiteY4" fmla="*/ 148531 h 1033592"/>
                <a:gd name="connsiteX5" fmla="*/ 3030901 w 3030901"/>
                <a:gd name="connsiteY5" fmla="*/ 296041 h 1033592"/>
                <a:gd name="connsiteX6" fmla="*/ 3030901 w 3030901"/>
                <a:gd name="connsiteY6" fmla="*/ 296041 h 1033592"/>
                <a:gd name="connsiteX7" fmla="*/ 3030901 w 3030901"/>
                <a:gd name="connsiteY7" fmla="*/ 517306 h 1033592"/>
                <a:gd name="connsiteX8" fmla="*/ 3030901 w 3030901"/>
                <a:gd name="connsiteY8" fmla="*/ 1033592 h 1033592"/>
                <a:gd name="connsiteX9" fmla="*/ 1262875 w 3030901"/>
                <a:gd name="connsiteY9" fmla="*/ 1033592 h 1033592"/>
                <a:gd name="connsiteX10" fmla="*/ 505150 w 3030901"/>
                <a:gd name="connsiteY10" fmla="*/ 1033592 h 1033592"/>
                <a:gd name="connsiteX11" fmla="*/ 505150 w 3030901"/>
                <a:gd name="connsiteY11" fmla="*/ 1033592 h 1033592"/>
                <a:gd name="connsiteX12" fmla="*/ 0 w 3030901"/>
                <a:gd name="connsiteY12" fmla="*/ 1033592 h 1033592"/>
                <a:gd name="connsiteX13" fmla="*/ 0 w 3030901"/>
                <a:gd name="connsiteY13" fmla="*/ 517306 h 1033592"/>
                <a:gd name="connsiteX14" fmla="*/ 0 w 3030901"/>
                <a:gd name="connsiteY14" fmla="*/ 296041 h 1033592"/>
                <a:gd name="connsiteX15" fmla="*/ 0 w 3030901"/>
                <a:gd name="connsiteY15" fmla="*/ 296041 h 1033592"/>
                <a:gd name="connsiteX16" fmla="*/ 0 w 3030901"/>
                <a:gd name="connsiteY16" fmla="*/ 148531 h 1033592"/>
                <a:gd name="connsiteX0" fmla="*/ 0 w 3030901"/>
                <a:gd name="connsiteY0" fmla="*/ 158311 h 1043372"/>
                <a:gd name="connsiteX1" fmla="*/ 1033253 w 3030901"/>
                <a:gd name="connsiteY1" fmla="*/ 153421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923141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69353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9380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954681 w 3030901"/>
                <a:gd name="connsiteY3" fmla="*/ 160909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34217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9880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29634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7574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9866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4450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6130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70109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0901" h="977525">
                  <a:moveTo>
                    <a:pt x="0" y="92464"/>
                  </a:moveTo>
                  <a:lnTo>
                    <a:pt x="770109" y="93838"/>
                  </a:lnTo>
                  <a:lnTo>
                    <a:pt x="834217" y="0"/>
                  </a:lnTo>
                  <a:lnTo>
                    <a:pt x="897388" y="92159"/>
                  </a:lnTo>
                  <a:lnTo>
                    <a:pt x="3030901" y="92464"/>
                  </a:lnTo>
                  <a:lnTo>
                    <a:pt x="3030901" y="239974"/>
                  </a:lnTo>
                  <a:lnTo>
                    <a:pt x="3030901" y="239974"/>
                  </a:lnTo>
                  <a:lnTo>
                    <a:pt x="3030901" y="461239"/>
                  </a:lnTo>
                  <a:lnTo>
                    <a:pt x="3030901" y="977525"/>
                  </a:lnTo>
                  <a:lnTo>
                    <a:pt x="1262875" y="977525"/>
                  </a:lnTo>
                  <a:lnTo>
                    <a:pt x="505150" y="977525"/>
                  </a:lnTo>
                  <a:lnTo>
                    <a:pt x="505150" y="977525"/>
                  </a:lnTo>
                  <a:lnTo>
                    <a:pt x="0" y="977525"/>
                  </a:lnTo>
                  <a:lnTo>
                    <a:pt x="0" y="461239"/>
                  </a:lnTo>
                  <a:lnTo>
                    <a:pt x="0" y="239974"/>
                  </a:lnTo>
                  <a:lnTo>
                    <a:pt x="0" y="239974"/>
                  </a:lnTo>
                  <a:lnTo>
                    <a:pt x="0" y="924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pPr algn="l"/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Fußzeile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einfügen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und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anpassen</a:t>
              </a:r>
              <a:b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direkt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im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Menü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“Kopf- und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Fußziele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”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B098AF9B-36B5-D31A-36D1-EDFD7218E4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24568" y="7085689"/>
              <a:ext cx="263559" cy="328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0921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/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6C8167D-16A5-081E-CA7C-3E4032302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701" y="630002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31A530C-CA07-4855-284F-C97759FBF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701" y="6156448"/>
            <a:ext cx="34747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H2Global: Bringing the clean H2 market to fruition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E85D179-DB8F-CFBA-47B7-492716C23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701" y="644360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58CA507-2BCA-4E30-2869-83B7945FFF01}"/>
              </a:ext>
            </a:extLst>
          </p:cNvPr>
          <p:cNvGrpSpPr/>
          <p:nvPr userDrawn="1"/>
        </p:nvGrpSpPr>
        <p:grpSpPr>
          <a:xfrm>
            <a:off x="1" y="6962713"/>
            <a:ext cx="2220686" cy="527379"/>
            <a:chOff x="1" y="6962713"/>
            <a:chExt cx="2220686" cy="527379"/>
          </a:xfrm>
        </p:grpSpPr>
        <p:sp>
          <p:nvSpPr>
            <p:cNvPr id="7" name="Rechteckige Legende 17">
              <a:extLst>
                <a:ext uri="{FF2B5EF4-FFF2-40B4-BE49-F238E27FC236}">
                  <a16:creationId xmlns:a16="http://schemas.microsoft.com/office/drawing/2014/main" id="{CD27AAA3-DA37-EFF7-A68C-1D2FA03F662A}"/>
                </a:ext>
              </a:extLst>
            </p:cNvPr>
            <p:cNvSpPr/>
            <p:nvPr userDrawn="1"/>
          </p:nvSpPr>
          <p:spPr>
            <a:xfrm>
              <a:off x="1" y="6962713"/>
              <a:ext cx="2220686" cy="527379"/>
            </a:xfrm>
            <a:custGeom>
              <a:avLst/>
              <a:gdLst>
                <a:gd name="connsiteX0" fmla="*/ 0 w 3030901"/>
                <a:gd name="connsiteY0" fmla="*/ 0 h 885061"/>
                <a:gd name="connsiteX1" fmla="*/ 505150 w 3030901"/>
                <a:gd name="connsiteY1" fmla="*/ 0 h 885061"/>
                <a:gd name="connsiteX2" fmla="*/ 869353 w 3030901"/>
                <a:gd name="connsiteY2" fmla="*/ -148531 h 885061"/>
                <a:gd name="connsiteX3" fmla="*/ 1262875 w 3030901"/>
                <a:gd name="connsiteY3" fmla="*/ 0 h 885061"/>
                <a:gd name="connsiteX4" fmla="*/ 3030901 w 3030901"/>
                <a:gd name="connsiteY4" fmla="*/ 0 h 885061"/>
                <a:gd name="connsiteX5" fmla="*/ 3030901 w 3030901"/>
                <a:gd name="connsiteY5" fmla="*/ 147510 h 885061"/>
                <a:gd name="connsiteX6" fmla="*/ 3030901 w 3030901"/>
                <a:gd name="connsiteY6" fmla="*/ 147510 h 885061"/>
                <a:gd name="connsiteX7" fmla="*/ 3030901 w 3030901"/>
                <a:gd name="connsiteY7" fmla="*/ 368775 h 885061"/>
                <a:gd name="connsiteX8" fmla="*/ 3030901 w 3030901"/>
                <a:gd name="connsiteY8" fmla="*/ 885061 h 885061"/>
                <a:gd name="connsiteX9" fmla="*/ 1262875 w 3030901"/>
                <a:gd name="connsiteY9" fmla="*/ 885061 h 885061"/>
                <a:gd name="connsiteX10" fmla="*/ 505150 w 3030901"/>
                <a:gd name="connsiteY10" fmla="*/ 885061 h 885061"/>
                <a:gd name="connsiteX11" fmla="*/ 505150 w 3030901"/>
                <a:gd name="connsiteY11" fmla="*/ 885061 h 885061"/>
                <a:gd name="connsiteX12" fmla="*/ 0 w 3030901"/>
                <a:gd name="connsiteY12" fmla="*/ 885061 h 885061"/>
                <a:gd name="connsiteX13" fmla="*/ 0 w 3030901"/>
                <a:gd name="connsiteY13" fmla="*/ 368775 h 885061"/>
                <a:gd name="connsiteX14" fmla="*/ 0 w 3030901"/>
                <a:gd name="connsiteY14" fmla="*/ 147510 h 885061"/>
                <a:gd name="connsiteX15" fmla="*/ 0 w 3030901"/>
                <a:gd name="connsiteY15" fmla="*/ 147510 h 885061"/>
                <a:gd name="connsiteX16" fmla="*/ 0 w 3030901"/>
                <a:gd name="connsiteY16" fmla="*/ 0 h 885061"/>
                <a:gd name="connsiteX0" fmla="*/ 0 w 3030901"/>
                <a:gd name="connsiteY0" fmla="*/ 148531 h 1033592"/>
                <a:gd name="connsiteX1" fmla="*/ 1033253 w 3030901"/>
                <a:gd name="connsiteY1" fmla="*/ 143641 h 1033592"/>
                <a:gd name="connsiteX2" fmla="*/ 869353 w 3030901"/>
                <a:gd name="connsiteY2" fmla="*/ 0 h 1033592"/>
                <a:gd name="connsiteX3" fmla="*/ 1262875 w 3030901"/>
                <a:gd name="connsiteY3" fmla="*/ 148531 h 1033592"/>
                <a:gd name="connsiteX4" fmla="*/ 3030901 w 3030901"/>
                <a:gd name="connsiteY4" fmla="*/ 148531 h 1033592"/>
                <a:gd name="connsiteX5" fmla="*/ 3030901 w 3030901"/>
                <a:gd name="connsiteY5" fmla="*/ 296041 h 1033592"/>
                <a:gd name="connsiteX6" fmla="*/ 3030901 w 3030901"/>
                <a:gd name="connsiteY6" fmla="*/ 296041 h 1033592"/>
                <a:gd name="connsiteX7" fmla="*/ 3030901 w 3030901"/>
                <a:gd name="connsiteY7" fmla="*/ 517306 h 1033592"/>
                <a:gd name="connsiteX8" fmla="*/ 3030901 w 3030901"/>
                <a:gd name="connsiteY8" fmla="*/ 1033592 h 1033592"/>
                <a:gd name="connsiteX9" fmla="*/ 1262875 w 3030901"/>
                <a:gd name="connsiteY9" fmla="*/ 1033592 h 1033592"/>
                <a:gd name="connsiteX10" fmla="*/ 505150 w 3030901"/>
                <a:gd name="connsiteY10" fmla="*/ 1033592 h 1033592"/>
                <a:gd name="connsiteX11" fmla="*/ 505150 w 3030901"/>
                <a:gd name="connsiteY11" fmla="*/ 1033592 h 1033592"/>
                <a:gd name="connsiteX12" fmla="*/ 0 w 3030901"/>
                <a:gd name="connsiteY12" fmla="*/ 1033592 h 1033592"/>
                <a:gd name="connsiteX13" fmla="*/ 0 w 3030901"/>
                <a:gd name="connsiteY13" fmla="*/ 517306 h 1033592"/>
                <a:gd name="connsiteX14" fmla="*/ 0 w 3030901"/>
                <a:gd name="connsiteY14" fmla="*/ 296041 h 1033592"/>
                <a:gd name="connsiteX15" fmla="*/ 0 w 3030901"/>
                <a:gd name="connsiteY15" fmla="*/ 296041 h 1033592"/>
                <a:gd name="connsiteX16" fmla="*/ 0 w 3030901"/>
                <a:gd name="connsiteY16" fmla="*/ 148531 h 1033592"/>
                <a:gd name="connsiteX0" fmla="*/ 0 w 3030901"/>
                <a:gd name="connsiteY0" fmla="*/ 158311 h 1043372"/>
                <a:gd name="connsiteX1" fmla="*/ 1033253 w 3030901"/>
                <a:gd name="connsiteY1" fmla="*/ 153421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923141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69353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9380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954681 w 3030901"/>
                <a:gd name="connsiteY3" fmla="*/ 160909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34217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9880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29634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7574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9866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4450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6130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70109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0901" h="977525">
                  <a:moveTo>
                    <a:pt x="0" y="92464"/>
                  </a:moveTo>
                  <a:lnTo>
                    <a:pt x="770109" y="93838"/>
                  </a:lnTo>
                  <a:lnTo>
                    <a:pt x="834217" y="0"/>
                  </a:lnTo>
                  <a:lnTo>
                    <a:pt x="897388" y="92159"/>
                  </a:lnTo>
                  <a:lnTo>
                    <a:pt x="3030901" y="92464"/>
                  </a:lnTo>
                  <a:lnTo>
                    <a:pt x="3030901" y="239974"/>
                  </a:lnTo>
                  <a:lnTo>
                    <a:pt x="3030901" y="239974"/>
                  </a:lnTo>
                  <a:lnTo>
                    <a:pt x="3030901" y="461239"/>
                  </a:lnTo>
                  <a:lnTo>
                    <a:pt x="3030901" y="977525"/>
                  </a:lnTo>
                  <a:lnTo>
                    <a:pt x="1262875" y="977525"/>
                  </a:lnTo>
                  <a:lnTo>
                    <a:pt x="505150" y="977525"/>
                  </a:lnTo>
                  <a:lnTo>
                    <a:pt x="505150" y="977525"/>
                  </a:lnTo>
                  <a:lnTo>
                    <a:pt x="0" y="977525"/>
                  </a:lnTo>
                  <a:lnTo>
                    <a:pt x="0" y="461239"/>
                  </a:lnTo>
                  <a:lnTo>
                    <a:pt x="0" y="239974"/>
                  </a:lnTo>
                  <a:lnTo>
                    <a:pt x="0" y="239974"/>
                  </a:lnTo>
                  <a:lnTo>
                    <a:pt x="0" y="924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pPr algn="l"/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Fußzeile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einfügen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und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anpassen</a:t>
              </a:r>
              <a:b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direkt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im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Menü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“Kopf- und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Fußziele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”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B834397-683C-A51F-4737-7E3CC34B8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24568" y="7085689"/>
              <a:ext cx="263559" cy="328368"/>
            </a:xfrm>
            <a:prstGeom prst="rect">
              <a:avLst/>
            </a:prstGeom>
          </p:spPr>
        </p:pic>
      </p:grp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AB48B74-26A4-0019-4EB5-27545D8D9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186" y="1449388"/>
            <a:ext cx="6480000" cy="45005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7E71D78-ADE1-ABA4-E112-E95A80E5C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938" y="1449389"/>
            <a:ext cx="4320000" cy="45005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itelplatzhalter 1">
            <a:extLst>
              <a:ext uri="{FF2B5EF4-FFF2-40B4-BE49-F238E27FC236}">
                <a16:creationId xmlns:a16="http://schemas.microsoft.com/office/drawing/2014/main" id="{BC251EF3-33B8-5A3B-4A24-ED41F3FB8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11160000" cy="9001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2774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erat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5CF7AD1-91D3-874E-A3FF-CA8FDA67D2DB}"/>
              </a:ext>
            </a:extLst>
          </p:cNvPr>
          <p:cNvSpPr/>
          <p:nvPr userDrawn="1"/>
        </p:nvSpPr>
        <p:spPr>
          <a:xfrm>
            <a:off x="0" y="0"/>
            <a:ext cx="12192000" cy="5949950"/>
          </a:xfrm>
          <a:prstGeom prst="rect">
            <a:avLst/>
          </a:prstGeom>
          <a:solidFill>
            <a:srgbClr val="B1B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FD4793-13E5-0A43-AF8A-CA9BD3BE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36" y="1042827"/>
            <a:ext cx="10749517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57D5A0-7B55-3A45-A90F-26F9E4165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635" y="3922552"/>
            <a:ext cx="1074950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alpha val="49944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8A00720-2953-DA48-97D6-33778044F931}"/>
              </a:ext>
            </a:extLst>
          </p:cNvPr>
          <p:cNvGrpSpPr/>
          <p:nvPr userDrawn="1"/>
        </p:nvGrpSpPr>
        <p:grpSpPr>
          <a:xfrm>
            <a:off x="680720" y="0"/>
            <a:ext cx="10759440" cy="5887092"/>
            <a:chOff x="680720" y="0"/>
            <a:chExt cx="10759440" cy="6858000"/>
          </a:xfrm>
        </p:grpSpPr>
        <p:cxnSp>
          <p:nvCxnSpPr>
            <p:cNvPr id="10" name="Gerade Verbindung 9">
              <a:extLst>
                <a:ext uri="{FF2B5EF4-FFF2-40B4-BE49-F238E27FC236}">
                  <a16:creationId xmlns:a16="http://schemas.microsoft.com/office/drawing/2014/main" id="{232EDDA2-DAF5-CD4F-A185-8434F3B9F2CA}"/>
                </a:ext>
              </a:extLst>
            </p:cNvPr>
            <p:cNvCxnSpPr/>
            <p:nvPr userDrawn="1"/>
          </p:nvCxnSpPr>
          <p:spPr>
            <a:xfrm>
              <a:off x="680720" y="0"/>
              <a:ext cx="0" cy="6858000"/>
            </a:xfrm>
            <a:prstGeom prst="line">
              <a:avLst/>
            </a:prstGeom>
            <a:ln w="12700">
              <a:solidFill>
                <a:schemeClr val="bg1">
                  <a:alpha val="1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6FC47049-7A6D-C34E-B0FD-E5B668B5F644}"/>
                </a:ext>
              </a:extLst>
            </p:cNvPr>
            <p:cNvCxnSpPr/>
            <p:nvPr userDrawn="1"/>
          </p:nvCxnSpPr>
          <p:spPr>
            <a:xfrm>
              <a:off x="2832608" y="0"/>
              <a:ext cx="0" cy="6858000"/>
            </a:xfrm>
            <a:prstGeom prst="line">
              <a:avLst/>
            </a:prstGeom>
            <a:ln w="12700">
              <a:solidFill>
                <a:schemeClr val="bg1">
                  <a:alpha val="1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672B5CE5-D1B3-384C-A3FE-C6786F74AE48}"/>
                </a:ext>
              </a:extLst>
            </p:cNvPr>
            <p:cNvCxnSpPr/>
            <p:nvPr userDrawn="1"/>
          </p:nvCxnSpPr>
          <p:spPr>
            <a:xfrm>
              <a:off x="4984496" y="0"/>
              <a:ext cx="0" cy="6858000"/>
            </a:xfrm>
            <a:prstGeom prst="line">
              <a:avLst/>
            </a:prstGeom>
            <a:ln w="12700">
              <a:solidFill>
                <a:schemeClr val="bg1">
                  <a:alpha val="1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AAF5B708-0FCC-824C-BB09-C03375A02566}"/>
                </a:ext>
              </a:extLst>
            </p:cNvPr>
            <p:cNvCxnSpPr/>
            <p:nvPr userDrawn="1"/>
          </p:nvCxnSpPr>
          <p:spPr>
            <a:xfrm>
              <a:off x="7136384" y="0"/>
              <a:ext cx="0" cy="6858000"/>
            </a:xfrm>
            <a:prstGeom prst="line">
              <a:avLst/>
            </a:prstGeom>
            <a:ln w="12700">
              <a:solidFill>
                <a:schemeClr val="bg1">
                  <a:alpha val="1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CA7B434D-08FC-8745-887E-0B33824F11BB}"/>
                </a:ext>
              </a:extLst>
            </p:cNvPr>
            <p:cNvCxnSpPr/>
            <p:nvPr userDrawn="1"/>
          </p:nvCxnSpPr>
          <p:spPr>
            <a:xfrm>
              <a:off x="9288272" y="0"/>
              <a:ext cx="0" cy="6858000"/>
            </a:xfrm>
            <a:prstGeom prst="line">
              <a:avLst/>
            </a:prstGeom>
            <a:ln w="12700">
              <a:solidFill>
                <a:schemeClr val="bg1">
                  <a:alpha val="1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5314B34C-70DD-F44F-9EB7-3B3848156CF5}"/>
                </a:ext>
              </a:extLst>
            </p:cNvPr>
            <p:cNvCxnSpPr/>
            <p:nvPr userDrawn="1"/>
          </p:nvCxnSpPr>
          <p:spPr>
            <a:xfrm>
              <a:off x="11440160" y="0"/>
              <a:ext cx="0" cy="6858000"/>
            </a:xfrm>
            <a:prstGeom prst="line">
              <a:avLst/>
            </a:prstGeom>
            <a:ln w="12700">
              <a:solidFill>
                <a:schemeClr val="bg1">
                  <a:alpha val="1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AA9579-04D0-E869-681B-F00D7C6AD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7701" y="630002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315767-61E4-A0CA-213D-0393EFFA0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701" y="6156448"/>
            <a:ext cx="34747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H2Global: Bringing the clean H2 market to fruition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4238F7C-9C0D-73E9-2D12-50259055A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701" y="644360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0E5CD7D-9753-4C02-7400-01A70ACF8F8B}"/>
              </a:ext>
            </a:extLst>
          </p:cNvPr>
          <p:cNvGrpSpPr/>
          <p:nvPr userDrawn="1"/>
        </p:nvGrpSpPr>
        <p:grpSpPr>
          <a:xfrm>
            <a:off x="1" y="6962713"/>
            <a:ext cx="2220686" cy="527379"/>
            <a:chOff x="1" y="6962713"/>
            <a:chExt cx="2220686" cy="527379"/>
          </a:xfrm>
        </p:grpSpPr>
        <p:sp>
          <p:nvSpPr>
            <p:cNvPr id="19" name="Rechteckige Legende 17">
              <a:extLst>
                <a:ext uri="{FF2B5EF4-FFF2-40B4-BE49-F238E27FC236}">
                  <a16:creationId xmlns:a16="http://schemas.microsoft.com/office/drawing/2014/main" id="{EA03B6EE-6645-D438-28E1-75CB520B9195}"/>
                </a:ext>
              </a:extLst>
            </p:cNvPr>
            <p:cNvSpPr/>
            <p:nvPr userDrawn="1"/>
          </p:nvSpPr>
          <p:spPr>
            <a:xfrm>
              <a:off x="1" y="6962713"/>
              <a:ext cx="2220686" cy="527379"/>
            </a:xfrm>
            <a:custGeom>
              <a:avLst/>
              <a:gdLst>
                <a:gd name="connsiteX0" fmla="*/ 0 w 3030901"/>
                <a:gd name="connsiteY0" fmla="*/ 0 h 885061"/>
                <a:gd name="connsiteX1" fmla="*/ 505150 w 3030901"/>
                <a:gd name="connsiteY1" fmla="*/ 0 h 885061"/>
                <a:gd name="connsiteX2" fmla="*/ 869353 w 3030901"/>
                <a:gd name="connsiteY2" fmla="*/ -148531 h 885061"/>
                <a:gd name="connsiteX3" fmla="*/ 1262875 w 3030901"/>
                <a:gd name="connsiteY3" fmla="*/ 0 h 885061"/>
                <a:gd name="connsiteX4" fmla="*/ 3030901 w 3030901"/>
                <a:gd name="connsiteY4" fmla="*/ 0 h 885061"/>
                <a:gd name="connsiteX5" fmla="*/ 3030901 w 3030901"/>
                <a:gd name="connsiteY5" fmla="*/ 147510 h 885061"/>
                <a:gd name="connsiteX6" fmla="*/ 3030901 w 3030901"/>
                <a:gd name="connsiteY6" fmla="*/ 147510 h 885061"/>
                <a:gd name="connsiteX7" fmla="*/ 3030901 w 3030901"/>
                <a:gd name="connsiteY7" fmla="*/ 368775 h 885061"/>
                <a:gd name="connsiteX8" fmla="*/ 3030901 w 3030901"/>
                <a:gd name="connsiteY8" fmla="*/ 885061 h 885061"/>
                <a:gd name="connsiteX9" fmla="*/ 1262875 w 3030901"/>
                <a:gd name="connsiteY9" fmla="*/ 885061 h 885061"/>
                <a:gd name="connsiteX10" fmla="*/ 505150 w 3030901"/>
                <a:gd name="connsiteY10" fmla="*/ 885061 h 885061"/>
                <a:gd name="connsiteX11" fmla="*/ 505150 w 3030901"/>
                <a:gd name="connsiteY11" fmla="*/ 885061 h 885061"/>
                <a:gd name="connsiteX12" fmla="*/ 0 w 3030901"/>
                <a:gd name="connsiteY12" fmla="*/ 885061 h 885061"/>
                <a:gd name="connsiteX13" fmla="*/ 0 w 3030901"/>
                <a:gd name="connsiteY13" fmla="*/ 368775 h 885061"/>
                <a:gd name="connsiteX14" fmla="*/ 0 w 3030901"/>
                <a:gd name="connsiteY14" fmla="*/ 147510 h 885061"/>
                <a:gd name="connsiteX15" fmla="*/ 0 w 3030901"/>
                <a:gd name="connsiteY15" fmla="*/ 147510 h 885061"/>
                <a:gd name="connsiteX16" fmla="*/ 0 w 3030901"/>
                <a:gd name="connsiteY16" fmla="*/ 0 h 885061"/>
                <a:gd name="connsiteX0" fmla="*/ 0 w 3030901"/>
                <a:gd name="connsiteY0" fmla="*/ 148531 h 1033592"/>
                <a:gd name="connsiteX1" fmla="*/ 1033253 w 3030901"/>
                <a:gd name="connsiteY1" fmla="*/ 143641 h 1033592"/>
                <a:gd name="connsiteX2" fmla="*/ 869353 w 3030901"/>
                <a:gd name="connsiteY2" fmla="*/ 0 h 1033592"/>
                <a:gd name="connsiteX3" fmla="*/ 1262875 w 3030901"/>
                <a:gd name="connsiteY3" fmla="*/ 148531 h 1033592"/>
                <a:gd name="connsiteX4" fmla="*/ 3030901 w 3030901"/>
                <a:gd name="connsiteY4" fmla="*/ 148531 h 1033592"/>
                <a:gd name="connsiteX5" fmla="*/ 3030901 w 3030901"/>
                <a:gd name="connsiteY5" fmla="*/ 296041 h 1033592"/>
                <a:gd name="connsiteX6" fmla="*/ 3030901 w 3030901"/>
                <a:gd name="connsiteY6" fmla="*/ 296041 h 1033592"/>
                <a:gd name="connsiteX7" fmla="*/ 3030901 w 3030901"/>
                <a:gd name="connsiteY7" fmla="*/ 517306 h 1033592"/>
                <a:gd name="connsiteX8" fmla="*/ 3030901 w 3030901"/>
                <a:gd name="connsiteY8" fmla="*/ 1033592 h 1033592"/>
                <a:gd name="connsiteX9" fmla="*/ 1262875 w 3030901"/>
                <a:gd name="connsiteY9" fmla="*/ 1033592 h 1033592"/>
                <a:gd name="connsiteX10" fmla="*/ 505150 w 3030901"/>
                <a:gd name="connsiteY10" fmla="*/ 1033592 h 1033592"/>
                <a:gd name="connsiteX11" fmla="*/ 505150 w 3030901"/>
                <a:gd name="connsiteY11" fmla="*/ 1033592 h 1033592"/>
                <a:gd name="connsiteX12" fmla="*/ 0 w 3030901"/>
                <a:gd name="connsiteY12" fmla="*/ 1033592 h 1033592"/>
                <a:gd name="connsiteX13" fmla="*/ 0 w 3030901"/>
                <a:gd name="connsiteY13" fmla="*/ 517306 h 1033592"/>
                <a:gd name="connsiteX14" fmla="*/ 0 w 3030901"/>
                <a:gd name="connsiteY14" fmla="*/ 296041 h 1033592"/>
                <a:gd name="connsiteX15" fmla="*/ 0 w 3030901"/>
                <a:gd name="connsiteY15" fmla="*/ 296041 h 1033592"/>
                <a:gd name="connsiteX16" fmla="*/ 0 w 3030901"/>
                <a:gd name="connsiteY16" fmla="*/ 148531 h 1033592"/>
                <a:gd name="connsiteX0" fmla="*/ 0 w 3030901"/>
                <a:gd name="connsiteY0" fmla="*/ 158311 h 1043372"/>
                <a:gd name="connsiteX1" fmla="*/ 1033253 w 3030901"/>
                <a:gd name="connsiteY1" fmla="*/ 153421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923141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69353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9380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954681 w 3030901"/>
                <a:gd name="connsiteY3" fmla="*/ 160909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34217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9880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29634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7574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9866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4450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6130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70109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0901" h="977525">
                  <a:moveTo>
                    <a:pt x="0" y="92464"/>
                  </a:moveTo>
                  <a:lnTo>
                    <a:pt x="770109" y="93838"/>
                  </a:lnTo>
                  <a:lnTo>
                    <a:pt x="834217" y="0"/>
                  </a:lnTo>
                  <a:lnTo>
                    <a:pt x="897388" y="92159"/>
                  </a:lnTo>
                  <a:lnTo>
                    <a:pt x="3030901" y="92464"/>
                  </a:lnTo>
                  <a:lnTo>
                    <a:pt x="3030901" y="239974"/>
                  </a:lnTo>
                  <a:lnTo>
                    <a:pt x="3030901" y="239974"/>
                  </a:lnTo>
                  <a:lnTo>
                    <a:pt x="3030901" y="461239"/>
                  </a:lnTo>
                  <a:lnTo>
                    <a:pt x="3030901" y="977525"/>
                  </a:lnTo>
                  <a:lnTo>
                    <a:pt x="1262875" y="977525"/>
                  </a:lnTo>
                  <a:lnTo>
                    <a:pt x="505150" y="977525"/>
                  </a:lnTo>
                  <a:lnTo>
                    <a:pt x="505150" y="977525"/>
                  </a:lnTo>
                  <a:lnTo>
                    <a:pt x="0" y="977525"/>
                  </a:lnTo>
                  <a:lnTo>
                    <a:pt x="0" y="461239"/>
                  </a:lnTo>
                  <a:lnTo>
                    <a:pt x="0" y="239974"/>
                  </a:lnTo>
                  <a:lnTo>
                    <a:pt x="0" y="239974"/>
                  </a:lnTo>
                  <a:lnTo>
                    <a:pt x="0" y="924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pPr algn="l"/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Fußzeile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einfügen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und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anpassen</a:t>
              </a:r>
              <a:b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direkt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im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Menü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“Kopf- und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Fußziele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”</a:t>
              </a: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313C7A2A-AF9D-EEA3-2598-79C27A5FCA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24568" y="7085689"/>
              <a:ext cx="263559" cy="328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301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ken 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AECAC-7D07-704F-91CC-117E59DBE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11160000" cy="900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62C262-B3A0-9B47-8A0A-732B5E656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63" y="1575930"/>
            <a:ext cx="11160000" cy="437284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96101052-D056-94C3-8241-C73E2AC88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7701" y="630002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EE51FCF4-0DDF-06F9-75DC-F67F01D4B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701" y="6156448"/>
            <a:ext cx="34747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H2Global: Bringing the clean H2 market to fruition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6C07C0C5-2B81-1CD6-F119-EDC65C049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701" y="644360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357A24C-3CEF-3657-2453-5C194E4A9F4A}"/>
              </a:ext>
            </a:extLst>
          </p:cNvPr>
          <p:cNvGrpSpPr/>
          <p:nvPr userDrawn="1"/>
        </p:nvGrpSpPr>
        <p:grpSpPr>
          <a:xfrm>
            <a:off x="1" y="6962713"/>
            <a:ext cx="2220686" cy="527379"/>
            <a:chOff x="1" y="6962713"/>
            <a:chExt cx="2220686" cy="527379"/>
          </a:xfrm>
        </p:grpSpPr>
        <p:sp>
          <p:nvSpPr>
            <p:cNvPr id="26" name="Rechteckige Legende 17">
              <a:extLst>
                <a:ext uri="{FF2B5EF4-FFF2-40B4-BE49-F238E27FC236}">
                  <a16:creationId xmlns:a16="http://schemas.microsoft.com/office/drawing/2014/main" id="{80A5571C-EC13-E8BF-EAF3-3BB80D64BDD7}"/>
                </a:ext>
              </a:extLst>
            </p:cNvPr>
            <p:cNvSpPr/>
            <p:nvPr userDrawn="1"/>
          </p:nvSpPr>
          <p:spPr>
            <a:xfrm>
              <a:off x="1" y="6962713"/>
              <a:ext cx="2220686" cy="527379"/>
            </a:xfrm>
            <a:custGeom>
              <a:avLst/>
              <a:gdLst>
                <a:gd name="connsiteX0" fmla="*/ 0 w 3030901"/>
                <a:gd name="connsiteY0" fmla="*/ 0 h 885061"/>
                <a:gd name="connsiteX1" fmla="*/ 505150 w 3030901"/>
                <a:gd name="connsiteY1" fmla="*/ 0 h 885061"/>
                <a:gd name="connsiteX2" fmla="*/ 869353 w 3030901"/>
                <a:gd name="connsiteY2" fmla="*/ -148531 h 885061"/>
                <a:gd name="connsiteX3" fmla="*/ 1262875 w 3030901"/>
                <a:gd name="connsiteY3" fmla="*/ 0 h 885061"/>
                <a:gd name="connsiteX4" fmla="*/ 3030901 w 3030901"/>
                <a:gd name="connsiteY4" fmla="*/ 0 h 885061"/>
                <a:gd name="connsiteX5" fmla="*/ 3030901 w 3030901"/>
                <a:gd name="connsiteY5" fmla="*/ 147510 h 885061"/>
                <a:gd name="connsiteX6" fmla="*/ 3030901 w 3030901"/>
                <a:gd name="connsiteY6" fmla="*/ 147510 h 885061"/>
                <a:gd name="connsiteX7" fmla="*/ 3030901 w 3030901"/>
                <a:gd name="connsiteY7" fmla="*/ 368775 h 885061"/>
                <a:gd name="connsiteX8" fmla="*/ 3030901 w 3030901"/>
                <a:gd name="connsiteY8" fmla="*/ 885061 h 885061"/>
                <a:gd name="connsiteX9" fmla="*/ 1262875 w 3030901"/>
                <a:gd name="connsiteY9" fmla="*/ 885061 h 885061"/>
                <a:gd name="connsiteX10" fmla="*/ 505150 w 3030901"/>
                <a:gd name="connsiteY10" fmla="*/ 885061 h 885061"/>
                <a:gd name="connsiteX11" fmla="*/ 505150 w 3030901"/>
                <a:gd name="connsiteY11" fmla="*/ 885061 h 885061"/>
                <a:gd name="connsiteX12" fmla="*/ 0 w 3030901"/>
                <a:gd name="connsiteY12" fmla="*/ 885061 h 885061"/>
                <a:gd name="connsiteX13" fmla="*/ 0 w 3030901"/>
                <a:gd name="connsiteY13" fmla="*/ 368775 h 885061"/>
                <a:gd name="connsiteX14" fmla="*/ 0 w 3030901"/>
                <a:gd name="connsiteY14" fmla="*/ 147510 h 885061"/>
                <a:gd name="connsiteX15" fmla="*/ 0 w 3030901"/>
                <a:gd name="connsiteY15" fmla="*/ 147510 h 885061"/>
                <a:gd name="connsiteX16" fmla="*/ 0 w 3030901"/>
                <a:gd name="connsiteY16" fmla="*/ 0 h 885061"/>
                <a:gd name="connsiteX0" fmla="*/ 0 w 3030901"/>
                <a:gd name="connsiteY0" fmla="*/ 148531 h 1033592"/>
                <a:gd name="connsiteX1" fmla="*/ 1033253 w 3030901"/>
                <a:gd name="connsiteY1" fmla="*/ 143641 h 1033592"/>
                <a:gd name="connsiteX2" fmla="*/ 869353 w 3030901"/>
                <a:gd name="connsiteY2" fmla="*/ 0 h 1033592"/>
                <a:gd name="connsiteX3" fmla="*/ 1262875 w 3030901"/>
                <a:gd name="connsiteY3" fmla="*/ 148531 h 1033592"/>
                <a:gd name="connsiteX4" fmla="*/ 3030901 w 3030901"/>
                <a:gd name="connsiteY4" fmla="*/ 148531 h 1033592"/>
                <a:gd name="connsiteX5" fmla="*/ 3030901 w 3030901"/>
                <a:gd name="connsiteY5" fmla="*/ 296041 h 1033592"/>
                <a:gd name="connsiteX6" fmla="*/ 3030901 w 3030901"/>
                <a:gd name="connsiteY6" fmla="*/ 296041 h 1033592"/>
                <a:gd name="connsiteX7" fmla="*/ 3030901 w 3030901"/>
                <a:gd name="connsiteY7" fmla="*/ 517306 h 1033592"/>
                <a:gd name="connsiteX8" fmla="*/ 3030901 w 3030901"/>
                <a:gd name="connsiteY8" fmla="*/ 1033592 h 1033592"/>
                <a:gd name="connsiteX9" fmla="*/ 1262875 w 3030901"/>
                <a:gd name="connsiteY9" fmla="*/ 1033592 h 1033592"/>
                <a:gd name="connsiteX10" fmla="*/ 505150 w 3030901"/>
                <a:gd name="connsiteY10" fmla="*/ 1033592 h 1033592"/>
                <a:gd name="connsiteX11" fmla="*/ 505150 w 3030901"/>
                <a:gd name="connsiteY11" fmla="*/ 1033592 h 1033592"/>
                <a:gd name="connsiteX12" fmla="*/ 0 w 3030901"/>
                <a:gd name="connsiteY12" fmla="*/ 1033592 h 1033592"/>
                <a:gd name="connsiteX13" fmla="*/ 0 w 3030901"/>
                <a:gd name="connsiteY13" fmla="*/ 517306 h 1033592"/>
                <a:gd name="connsiteX14" fmla="*/ 0 w 3030901"/>
                <a:gd name="connsiteY14" fmla="*/ 296041 h 1033592"/>
                <a:gd name="connsiteX15" fmla="*/ 0 w 3030901"/>
                <a:gd name="connsiteY15" fmla="*/ 296041 h 1033592"/>
                <a:gd name="connsiteX16" fmla="*/ 0 w 3030901"/>
                <a:gd name="connsiteY16" fmla="*/ 148531 h 1033592"/>
                <a:gd name="connsiteX0" fmla="*/ 0 w 3030901"/>
                <a:gd name="connsiteY0" fmla="*/ 158311 h 1043372"/>
                <a:gd name="connsiteX1" fmla="*/ 1033253 w 3030901"/>
                <a:gd name="connsiteY1" fmla="*/ 153421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923141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69353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9380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954681 w 3030901"/>
                <a:gd name="connsiteY3" fmla="*/ 160909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34217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9880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29634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7574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9866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4450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6130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70109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0901" h="977525">
                  <a:moveTo>
                    <a:pt x="0" y="92464"/>
                  </a:moveTo>
                  <a:lnTo>
                    <a:pt x="770109" y="93838"/>
                  </a:lnTo>
                  <a:lnTo>
                    <a:pt x="834217" y="0"/>
                  </a:lnTo>
                  <a:lnTo>
                    <a:pt x="897388" y="92159"/>
                  </a:lnTo>
                  <a:lnTo>
                    <a:pt x="3030901" y="92464"/>
                  </a:lnTo>
                  <a:lnTo>
                    <a:pt x="3030901" y="239974"/>
                  </a:lnTo>
                  <a:lnTo>
                    <a:pt x="3030901" y="239974"/>
                  </a:lnTo>
                  <a:lnTo>
                    <a:pt x="3030901" y="461239"/>
                  </a:lnTo>
                  <a:lnTo>
                    <a:pt x="3030901" y="977525"/>
                  </a:lnTo>
                  <a:lnTo>
                    <a:pt x="1262875" y="977525"/>
                  </a:lnTo>
                  <a:lnTo>
                    <a:pt x="505150" y="977525"/>
                  </a:lnTo>
                  <a:lnTo>
                    <a:pt x="505150" y="977525"/>
                  </a:lnTo>
                  <a:lnTo>
                    <a:pt x="0" y="977525"/>
                  </a:lnTo>
                  <a:lnTo>
                    <a:pt x="0" y="461239"/>
                  </a:lnTo>
                  <a:lnTo>
                    <a:pt x="0" y="239974"/>
                  </a:lnTo>
                  <a:lnTo>
                    <a:pt x="0" y="239974"/>
                  </a:lnTo>
                  <a:lnTo>
                    <a:pt x="0" y="924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pPr algn="l"/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Fußzeile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einfügen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und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anpassen</a:t>
              </a:r>
              <a:b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direkt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im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Menü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“Kopf- und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Fußziele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”</a:t>
              </a: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072D43DE-5715-D760-6562-EB32E8377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24568" y="7085689"/>
              <a:ext cx="263559" cy="328368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AEDEB07-B476-09D5-1554-47EEE523320C}"/>
              </a:ext>
            </a:extLst>
          </p:cNvPr>
          <p:cNvGrpSpPr/>
          <p:nvPr userDrawn="1"/>
        </p:nvGrpSpPr>
        <p:grpSpPr>
          <a:xfrm>
            <a:off x="-290557" y="1242479"/>
            <a:ext cx="3123165" cy="210475"/>
            <a:chOff x="-290557" y="1768013"/>
            <a:chExt cx="3123165" cy="210475"/>
          </a:xfrm>
        </p:grpSpPr>
        <p:sp>
          <p:nvSpPr>
            <p:cNvPr id="5" name="Abgerundetes Rechteck 7">
              <a:extLst>
                <a:ext uri="{FF2B5EF4-FFF2-40B4-BE49-F238E27FC236}">
                  <a16:creationId xmlns:a16="http://schemas.microsoft.com/office/drawing/2014/main" id="{969348EA-003F-4FCA-E5F2-C411192301BD}"/>
                </a:ext>
              </a:extLst>
            </p:cNvPr>
            <p:cNvSpPr/>
            <p:nvPr userDrawn="1"/>
          </p:nvSpPr>
          <p:spPr>
            <a:xfrm>
              <a:off x="-290557" y="1768013"/>
              <a:ext cx="3115546" cy="2104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2990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4AE33B1E-9BDA-70E9-3ECC-B70D1249A1C9}"/>
                </a:ext>
              </a:extLst>
            </p:cNvPr>
            <p:cNvSpPr/>
            <p:nvPr userDrawn="1"/>
          </p:nvSpPr>
          <p:spPr>
            <a:xfrm>
              <a:off x="2622133" y="1768013"/>
              <a:ext cx="210475" cy="2104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63924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ken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9F31E302-51BF-CCD2-CE9D-B1A507307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701" y="630002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272EF8D-E786-FEF6-1CB5-38AFEB100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701" y="6156448"/>
            <a:ext cx="34747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H2Global: Bringing the clean H2 market to fruition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D1357873-DA94-1750-05D4-BA781619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701" y="644360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F08344C-F9D1-8094-1360-E4547B6FB512}"/>
              </a:ext>
            </a:extLst>
          </p:cNvPr>
          <p:cNvGrpSpPr/>
          <p:nvPr userDrawn="1"/>
        </p:nvGrpSpPr>
        <p:grpSpPr>
          <a:xfrm rot="16200000">
            <a:off x="4542795" y="3773819"/>
            <a:ext cx="3123165" cy="210475"/>
            <a:chOff x="-290557" y="1768013"/>
            <a:chExt cx="3123165" cy="210475"/>
          </a:xfrm>
        </p:grpSpPr>
        <p:sp>
          <p:nvSpPr>
            <p:cNvPr id="20" name="Abgerundetes Rechteck 10">
              <a:extLst>
                <a:ext uri="{FF2B5EF4-FFF2-40B4-BE49-F238E27FC236}">
                  <a16:creationId xmlns:a16="http://schemas.microsoft.com/office/drawing/2014/main" id="{FB37DF54-EA93-65B6-4E18-22E6A32A23AA}"/>
                </a:ext>
              </a:extLst>
            </p:cNvPr>
            <p:cNvSpPr/>
            <p:nvPr userDrawn="1"/>
          </p:nvSpPr>
          <p:spPr>
            <a:xfrm>
              <a:off x="-290557" y="1768013"/>
              <a:ext cx="3115546" cy="2104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2990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Oval 11">
              <a:extLst>
                <a:ext uri="{FF2B5EF4-FFF2-40B4-BE49-F238E27FC236}">
                  <a16:creationId xmlns:a16="http://schemas.microsoft.com/office/drawing/2014/main" id="{ABE674D7-4AE3-32EF-6AE0-C9B1E1E67C0D}"/>
                </a:ext>
              </a:extLst>
            </p:cNvPr>
            <p:cNvSpPr/>
            <p:nvPr userDrawn="1"/>
          </p:nvSpPr>
          <p:spPr>
            <a:xfrm>
              <a:off x="2622133" y="1768013"/>
              <a:ext cx="210475" cy="2104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B18AD2F-51E5-2532-A8F2-0C9F77A08C2C}"/>
              </a:ext>
            </a:extLst>
          </p:cNvPr>
          <p:cNvGrpSpPr/>
          <p:nvPr userDrawn="1"/>
        </p:nvGrpSpPr>
        <p:grpSpPr>
          <a:xfrm>
            <a:off x="1" y="6962713"/>
            <a:ext cx="2220686" cy="527379"/>
            <a:chOff x="1" y="6962713"/>
            <a:chExt cx="2220686" cy="527379"/>
          </a:xfrm>
        </p:grpSpPr>
        <p:sp>
          <p:nvSpPr>
            <p:cNvPr id="23" name="Rechteckige Legende 17">
              <a:extLst>
                <a:ext uri="{FF2B5EF4-FFF2-40B4-BE49-F238E27FC236}">
                  <a16:creationId xmlns:a16="http://schemas.microsoft.com/office/drawing/2014/main" id="{B2F31307-8384-ACCF-9EBB-A09276C6BDA1}"/>
                </a:ext>
              </a:extLst>
            </p:cNvPr>
            <p:cNvSpPr/>
            <p:nvPr userDrawn="1"/>
          </p:nvSpPr>
          <p:spPr>
            <a:xfrm>
              <a:off x="1" y="6962713"/>
              <a:ext cx="2220686" cy="527379"/>
            </a:xfrm>
            <a:custGeom>
              <a:avLst/>
              <a:gdLst>
                <a:gd name="connsiteX0" fmla="*/ 0 w 3030901"/>
                <a:gd name="connsiteY0" fmla="*/ 0 h 885061"/>
                <a:gd name="connsiteX1" fmla="*/ 505150 w 3030901"/>
                <a:gd name="connsiteY1" fmla="*/ 0 h 885061"/>
                <a:gd name="connsiteX2" fmla="*/ 869353 w 3030901"/>
                <a:gd name="connsiteY2" fmla="*/ -148531 h 885061"/>
                <a:gd name="connsiteX3" fmla="*/ 1262875 w 3030901"/>
                <a:gd name="connsiteY3" fmla="*/ 0 h 885061"/>
                <a:gd name="connsiteX4" fmla="*/ 3030901 w 3030901"/>
                <a:gd name="connsiteY4" fmla="*/ 0 h 885061"/>
                <a:gd name="connsiteX5" fmla="*/ 3030901 w 3030901"/>
                <a:gd name="connsiteY5" fmla="*/ 147510 h 885061"/>
                <a:gd name="connsiteX6" fmla="*/ 3030901 w 3030901"/>
                <a:gd name="connsiteY6" fmla="*/ 147510 h 885061"/>
                <a:gd name="connsiteX7" fmla="*/ 3030901 w 3030901"/>
                <a:gd name="connsiteY7" fmla="*/ 368775 h 885061"/>
                <a:gd name="connsiteX8" fmla="*/ 3030901 w 3030901"/>
                <a:gd name="connsiteY8" fmla="*/ 885061 h 885061"/>
                <a:gd name="connsiteX9" fmla="*/ 1262875 w 3030901"/>
                <a:gd name="connsiteY9" fmla="*/ 885061 h 885061"/>
                <a:gd name="connsiteX10" fmla="*/ 505150 w 3030901"/>
                <a:gd name="connsiteY10" fmla="*/ 885061 h 885061"/>
                <a:gd name="connsiteX11" fmla="*/ 505150 w 3030901"/>
                <a:gd name="connsiteY11" fmla="*/ 885061 h 885061"/>
                <a:gd name="connsiteX12" fmla="*/ 0 w 3030901"/>
                <a:gd name="connsiteY12" fmla="*/ 885061 h 885061"/>
                <a:gd name="connsiteX13" fmla="*/ 0 w 3030901"/>
                <a:gd name="connsiteY13" fmla="*/ 368775 h 885061"/>
                <a:gd name="connsiteX14" fmla="*/ 0 w 3030901"/>
                <a:gd name="connsiteY14" fmla="*/ 147510 h 885061"/>
                <a:gd name="connsiteX15" fmla="*/ 0 w 3030901"/>
                <a:gd name="connsiteY15" fmla="*/ 147510 h 885061"/>
                <a:gd name="connsiteX16" fmla="*/ 0 w 3030901"/>
                <a:gd name="connsiteY16" fmla="*/ 0 h 885061"/>
                <a:gd name="connsiteX0" fmla="*/ 0 w 3030901"/>
                <a:gd name="connsiteY0" fmla="*/ 148531 h 1033592"/>
                <a:gd name="connsiteX1" fmla="*/ 1033253 w 3030901"/>
                <a:gd name="connsiteY1" fmla="*/ 143641 h 1033592"/>
                <a:gd name="connsiteX2" fmla="*/ 869353 w 3030901"/>
                <a:gd name="connsiteY2" fmla="*/ 0 h 1033592"/>
                <a:gd name="connsiteX3" fmla="*/ 1262875 w 3030901"/>
                <a:gd name="connsiteY3" fmla="*/ 148531 h 1033592"/>
                <a:gd name="connsiteX4" fmla="*/ 3030901 w 3030901"/>
                <a:gd name="connsiteY4" fmla="*/ 148531 h 1033592"/>
                <a:gd name="connsiteX5" fmla="*/ 3030901 w 3030901"/>
                <a:gd name="connsiteY5" fmla="*/ 296041 h 1033592"/>
                <a:gd name="connsiteX6" fmla="*/ 3030901 w 3030901"/>
                <a:gd name="connsiteY6" fmla="*/ 296041 h 1033592"/>
                <a:gd name="connsiteX7" fmla="*/ 3030901 w 3030901"/>
                <a:gd name="connsiteY7" fmla="*/ 517306 h 1033592"/>
                <a:gd name="connsiteX8" fmla="*/ 3030901 w 3030901"/>
                <a:gd name="connsiteY8" fmla="*/ 1033592 h 1033592"/>
                <a:gd name="connsiteX9" fmla="*/ 1262875 w 3030901"/>
                <a:gd name="connsiteY9" fmla="*/ 1033592 h 1033592"/>
                <a:gd name="connsiteX10" fmla="*/ 505150 w 3030901"/>
                <a:gd name="connsiteY10" fmla="*/ 1033592 h 1033592"/>
                <a:gd name="connsiteX11" fmla="*/ 505150 w 3030901"/>
                <a:gd name="connsiteY11" fmla="*/ 1033592 h 1033592"/>
                <a:gd name="connsiteX12" fmla="*/ 0 w 3030901"/>
                <a:gd name="connsiteY12" fmla="*/ 1033592 h 1033592"/>
                <a:gd name="connsiteX13" fmla="*/ 0 w 3030901"/>
                <a:gd name="connsiteY13" fmla="*/ 517306 h 1033592"/>
                <a:gd name="connsiteX14" fmla="*/ 0 w 3030901"/>
                <a:gd name="connsiteY14" fmla="*/ 296041 h 1033592"/>
                <a:gd name="connsiteX15" fmla="*/ 0 w 3030901"/>
                <a:gd name="connsiteY15" fmla="*/ 296041 h 1033592"/>
                <a:gd name="connsiteX16" fmla="*/ 0 w 3030901"/>
                <a:gd name="connsiteY16" fmla="*/ 148531 h 1033592"/>
                <a:gd name="connsiteX0" fmla="*/ 0 w 3030901"/>
                <a:gd name="connsiteY0" fmla="*/ 158311 h 1043372"/>
                <a:gd name="connsiteX1" fmla="*/ 1033253 w 3030901"/>
                <a:gd name="connsiteY1" fmla="*/ 153421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923141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69353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9380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954681 w 3030901"/>
                <a:gd name="connsiteY3" fmla="*/ 160909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34217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9880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29634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7574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9866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4450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6130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70109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0901" h="977525">
                  <a:moveTo>
                    <a:pt x="0" y="92464"/>
                  </a:moveTo>
                  <a:lnTo>
                    <a:pt x="770109" y="93838"/>
                  </a:lnTo>
                  <a:lnTo>
                    <a:pt x="834217" y="0"/>
                  </a:lnTo>
                  <a:lnTo>
                    <a:pt x="897388" y="92159"/>
                  </a:lnTo>
                  <a:lnTo>
                    <a:pt x="3030901" y="92464"/>
                  </a:lnTo>
                  <a:lnTo>
                    <a:pt x="3030901" y="239974"/>
                  </a:lnTo>
                  <a:lnTo>
                    <a:pt x="3030901" y="239974"/>
                  </a:lnTo>
                  <a:lnTo>
                    <a:pt x="3030901" y="461239"/>
                  </a:lnTo>
                  <a:lnTo>
                    <a:pt x="3030901" y="977525"/>
                  </a:lnTo>
                  <a:lnTo>
                    <a:pt x="1262875" y="977525"/>
                  </a:lnTo>
                  <a:lnTo>
                    <a:pt x="505150" y="977525"/>
                  </a:lnTo>
                  <a:lnTo>
                    <a:pt x="505150" y="977525"/>
                  </a:lnTo>
                  <a:lnTo>
                    <a:pt x="0" y="977525"/>
                  </a:lnTo>
                  <a:lnTo>
                    <a:pt x="0" y="461239"/>
                  </a:lnTo>
                  <a:lnTo>
                    <a:pt x="0" y="239974"/>
                  </a:lnTo>
                  <a:lnTo>
                    <a:pt x="0" y="239974"/>
                  </a:lnTo>
                  <a:lnTo>
                    <a:pt x="0" y="924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pPr algn="l"/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Fußzeile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einfügen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und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anpassen</a:t>
              </a:r>
              <a:b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direkt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im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Menü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“Kopf- und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Fußziele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”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3399C4B4-274E-FBAB-D3DF-B89C020CC0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24568" y="7085689"/>
              <a:ext cx="263559" cy="328368"/>
            </a:xfrm>
            <a:prstGeom prst="rect">
              <a:avLst/>
            </a:prstGeom>
          </p:spPr>
        </p:pic>
      </p:grp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096783B-0482-226B-436B-1C57CFA38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449388"/>
            <a:ext cx="5400021" cy="45005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2CADA7E1-A5BF-F1AA-70E0-3E3197883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675" y="1449389"/>
            <a:ext cx="5399388" cy="45005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DA1AF6CA-1207-E0EB-70AF-E13E3AA3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11160000" cy="9001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23047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ken Text und Bild/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6C8167D-16A5-081E-CA7C-3E4032302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701" y="6300028"/>
            <a:ext cx="27432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31A530C-CA07-4855-284F-C97759FBF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701" y="6156448"/>
            <a:ext cx="27432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H2Global: Bringing the clean H2 market to fruition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E85D179-DB8F-CFBA-47B7-492716C23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701" y="6443608"/>
            <a:ext cx="27432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1AE131F-24EB-AFA4-B862-68F4B672FBAF}"/>
              </a:ext>
            </a:extLst>
          </p:cNvPr>
          <p:cNvGrpSpPr/>
          <p:nvPr userDrawn="1"/>
        </p:nvGrpSpPr>
        <p:grpSpPr>
          <a:xfrm>
            <a:off x="1" y="6962713"/>
            <a:ext cx="2220686" cy="527379"/>
            <a:chOff x="1" y="6962713"/>
            <a:chExt cx="2220686" cy="527379"/>
          </a:xfrm>
        </p:grpSpPr>
        <p:sp>
          <p:nvSpPr>
            <p:cNvPr id="19" name="Rechteckige Legende 17">
              <a:extLst>
                <a:ext uri="{FF2B5EF4-FFF2-40B4-BE49-F238E27FC236}">
                  <a16:creationId xmlns:a16="http://schemas.microsoft.com/office/drawing/2014/main" id="{3A903253-9001-B09A-B69C-4FA9BA9761DC}"/>
                </a:ext>
              </a:extLst>
            </p:cNvPr>
            <p:cNvSpPr/>
            <p:nvPr userDrawn="1"/>
          </p:nvSpPr>
          <p:spPr>
            <a:xfrm>
              <a:off x="1" y="6962713"/>
              <a:ext cx="2220686" cy="527379"/>
            </a:xfrm>
            <a:custGeom>
              <a:avLst/>
              <a:gdLst>
                <a:gd name="connsiteX0" fmla="*/ 0 w 3030901"/>
                <a:gd name="connsiteY0" fmla="*/ 0 h 885061"/>
                <a:gd name="connsiteX1" fmla="*/ 505150 w 3030901"/>
                <a:gd name="connsiteY1" fmla="*/ 0 h 885061"/>
                <a:gd name="connsiteX2" fmla="*/ 869353 w 3030901"/>
                <a:gd name="connsiteY2" fmla="*/ -148531 h 885061"/>
                <a:gd name="connsiteX3" fmla="*/ 1262875 w 3030901"/>
                <a:gd name="connsiteY3" fmla="*/ 0 h 885061"/>
                <a:gd name="connsiteX4" fmla="*/ 3030901 w 3030901"/>
                <a:gd name="connsiteY4" fmla="*/ 0 h 885061"/>
                <a:gd name="connsiteX5" fmla="*/ 3030901 w 3030901"/>
                <a:gd name="connsiteY5" fmla="*/ 147510 h 885061"/>
                <a:gd name="connsiteX6" fmla="*/ 3030901 w 3030901"/>
                <a:gd name="connsiteY6" fmla="*/ 147510 h 885061"/>
                <a:gd name="connsiteX7" fmla="*/ 3030901 w 3030901"/>
                <a:gd name="connsiteY7" fmla="*/ 368775 h 885061"/>
                <a:gd name="connsiteX8" fmla="*/ 3030901 w 3030901"/>
                <a:gd name="connsiteY8" fmla="*/ 885061 h 885061"/>
                <a:gd name="connsiteX9" fmla="*/ 1262875 w 3030901"/>
                <a:gd name="connsiteY9" fmla="*/ 885061 h 885061"/>
                <a:gd name="connsiteX10" fmla="*/ 505150 w 3030901"/>
                <a:gd name="connsiteY10" fmla="*/ 885061 h 885061"/>
                <a:gd name="connsiteX11" fmla="*/ 505150 w 3030901"/>
                <a:gd name="connsiteY11" fmla="*/ 885061 h 885061"/>
                <a:gd name="connsiteX12" fmla="*/ 0 w 3030901"/>
                <a:gd name="connsiteY12" fmla="*/ 885061 h 885061"/>
                <a:gd name="connsiteX13" fmla="*/ 0 w 3030901"/>
                <a:gd name="connsiteY13" fmla="*/ 368775 h 885061"/>
                <a:gd name="connsiteX14" fmla="*/ 0 w 3030901"/>
                <a:gd name="connsiteY14" fmla="*/ 147510 h 885061"/>
                <a:gd name="connsiteX15" fmla="*/ 0 w 3030901"/>
                <a:gd name="connsiteY15" fmla="*/ 147510 h 885061"/>
                <a:gd name="connsiteX16" fmla="*/ 0 w 3030901"/>
                <a:gd name="connsiteY16" fmla="*/ 0 h 885061"/>
                <a:gd name="connsiteX0" fmla="*/ 0 w 3030901"/>
                <a:gd name="connsiteY0" fmla="*/ 148531 h 1033592"/>
                <a:gd name="connsiteX1" fmla="*/ 1033253 w 3030901"/>
                <a:gd name="connsiteY1" fmla="*/ 143641 h 1033592"/>
                <a:gd name="connsiteX2" fmla="*/ 869353 w 3030901"/>
                <a:gd name="connsiteY2" fmla="*/ 0 h 1033592"/>
                <a:gd name="connsiteX3" fmla="*/ 1262875 w 3030901"/>
                <a:gd name="connsiteY3" fmla="*/ 148531 h 1033592"/>
                <a:gd name="connsiteX4" fmla="*/ 3030901 w 3030901"/>
                <a:gd name="connsiteY4" fmla="*/ 148531 h 1033592"/>
                <a:gd name="connsiteX5" fmla="*/ 3030901 w 3030901"/>
                <a:gd name="connsiteY5" fmla="*/ 296041 h 1033592"/>
                <a:gd name="connsiteX6" fmla="*/ 3030901 w 3030901"/>
                <a:gd name="connsiteY6" fmla="*/ 296041 h 1033592"/>
                <a:gd name="connsiteX7" fmla="*/ 3030901 w 3030901"/>
                <a:gd name="connsiteY7" fmla="*/ 517306 h 1033592"/>
                <a:gd name="connsiteX8" fmla="*/ 3030901 w 3030901"/>
                <a:gd name="connsiteY8" fmla="*/ 1033592 h 1033592"/>
                <a:gd name="connsiteX9" fmla="*/ 1262875 w 3030901"/>
                <a:gd name="connsiteY9" fmla="*/ 1033592 h 1033592"/>
                <a:gd name="connsiteX10" fmla="*/ 505150 w 3030901"/>
                <a:gd name="connsiteY10" fmla="*/ 1033592 h 1033592"/>
                <a:gd name="connsiteX11" fmla="*/ 505150 w 3030901"/>
                <a:gd name="connsiteY11" fmla="*/ 1033592 h 1033592"/>
                <a:gd name="connsiteX12" fmla="*/ 0 w 3030901"/>
                <a:gd name="connsiteY12" fmla="*/ 1033592 h 1033592"/>
                <a:gd name="connsiteX13" fmla="*/ 0 w 3030901"/>
                <a:gd name="connsiteY13" fmla="*/ 517306 h 1033592"/>
                <a:gd name="connsiteX14" fmla="*/ 0 w 3030901"/>
                <a:gd name="connsiteY14" fmla="*/ 296041 h 1033592"/>
                <a:gd name="connsiteX15" fmla="*/ 0 w 3030901"/>
                <a:gd name="connsiteY15" fmla="*/ 296041 h 1033592"/>
                <a:gd name="connsiteX16" fmla="*/ 0 w 3030901"/>
                <a:gd name="connsiteY16" fmla="*/ 148531 h 1033592"/>
                <a:gd name="connsiteX0" fmla="*/ 0 w 3030901"/>
                <a:gd name="connsiteY0" fmla="*/ 158311 h 1043372"/>
                <a:gd name="connsiteX1" fmla="*/ 1033253 w 3030901"/>
                <a:gd name="connsiteY1" fmla="*/ 153421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923141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69353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9380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954681 w 3030901"/>
                <a:gd name="connsiteY3" fmla="*/ 160909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34217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9880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29634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7574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9866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4450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6130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70109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0901" h="977525">
                  <a:moveTo>
                    <a:pt x="0" y="92464"/>
                  </a:moveTo>
                  <a:lnTo>
                    <a:pt x="770109" y="93838"/>
                  </a:lnTo>
                  <a:lnTo>
                    <a:pt x="834217" y="0"/>
                  </a:lnTo>
                  <a:lnTo>
                    <a:pt x="897388" y="92159"/>
                  </a:lnTo>
                  <a:lnTo>
                    <a:pt x="3030901" y="92464"/>
                  </a:lnTo>
                  <a:lnTo>
                    <a:pt x="3030901" y="239974"/>
                  </a:lnTo>
                  <a:lnTo>
                    <a:pt x="3030901" y="239974"/>
                  </a:lnTo>
                  <a:lnTo>
                    <a:pt x="3030901" y="461239"/>
                  </a:lnTo>
                  <a:lnTo>
                    <a:pt x="3030901" y="977525"/>
                  </a:lnTo>
                  <a:lnTo>
                    <a:pt x="1262875" y="977525"/>
                  </a:lnTo>
                  <a:lnTo>
                    <a:pt x="505150" y="977525"/>
                  </a:lnTo>
                  <a:lnTo>
                    <a:pt x="505150" y="977525"/>
                  </a:lnTo>
                  <a:lnTo>
                    <a:pt x="0" y="977525"/>
                  </a:lnTo>
                  <a:lnTo>
                    <a:pt x="0" y="461239"/>
                  </a:lnTo>
                  <a:lnTo>
                    <a:pt x="0" y="239974"/>
                  </a:lnTo>
                  <a:lnTo>
                    <a:pt x="0" y="239974"/>
                  </a:lnTo>
                  <a:lnTo>
                    <a:pt x="0" y="924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pPr algn="l"/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Fußzeile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einfügen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und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anpassen</a:t>
              </a:r>
              <a:b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direkt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im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Menü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“Kopf- und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Fußziele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”</a:t>
              </a: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DCA0CB06-7E82-1319-0AB8-5FBFD4ABC0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24568" y="7085689"/>
              <a:ext cx="263559" cy="328368"/>
            </a:xfrm>
            <a:prstGeom prst="rect">
              <a:avLst/>
            </a:prstGeom>
          </p:spPr>
        </p:pic>
      </p:grp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21007A3-7690-0302-424B-DE96050DC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685" y="1575928"/>
            <a:ext cx="6407377" cy="437402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7BC9466-1549-D679-A3B6-DB452F5CC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938" y="1575929"/>
            <a:ext cx="4256088" cy="43740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C8F246C-DB13-FFC6-0AA5-69388BD787B3}"/>
              </a:ext>
            </a:extLst>
          </p:cNvPr>
          <p:cNvGrpSpPr/>
          <p:nvPr userDrawn="1"/>
        </p:nvGrpSpPr>
        <p:grpSpPr>
          <a:xfrm>
            <a:off x="-290557" y="1242479"/>
            <a:ext cx="3123165" cy="210475"/>
            <a:chOff x="-290557" y="1768013"/>
            <a:chExt cx="3123165" cy="210475"/>
          </a:xfrm>
        </p:grpSpPr>
        <p:sp>
          <p:nvSpPr>
            <p:cNvPr id="21" name="Abgerundetes Rechteck 7">
              <a:extLst>
                <a:ext uri="{FF2B5EF4-FFF2-40B4-BE49-F238E27FC236}">
                  <a16:creationId xmlns:a16="http://schemas.microsoft.com/office/drawing/2014/main" id="{6DA184C5-E0F4-FDA5-1E49-6D490C014FBE}"/>
                </a:ext>
              </a:extLst>
            </p:cNvPr>
            <p:cNvSpPr/>
            <p:nvPr userDrawn="1"/>
          </p:nvSpPr>
          <p:spPr>
            <a:xfrm>
              <a:off x="-290557" y="1768013"/>
              <a:ext cx="3115546" cy="2104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2990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EF5721B1-92CC-A98C-CA40-814C284B50AB}"/>
                </a:ext>
              </a:extLst>
            </p:cNvPr>
            <p:cNvSpPr/>
            <p:nvPr userDrawn="1"/>
          </p:nvSpPr>
          <p:spPr>
            <a:xfrm>
              <a:off x="2622133" y="1768013"/>
              <a:ext cx="210475" cy="2104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Titelplatzhalter 1">
            <a:extLst>
              <a:ext uri="{FF2B5EF4-FFF2-40B4-BE49-F238E27FC236}">
                <a16:creationId xmlns:a16="http://schemas.microsoft.com/office/drawing/2014/main" id="{4A17A4CB-49C3-C219-E1DE-A65C5B4A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368299"/>
            <a:ext cx="11160000" cy="9001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69828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87AA25-1AA4-8C48-AAB5-3A732B81D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938" y="1808163"/>
            <a:ext cx="4256088" cy="4141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6C8167D-16A5-081E-CA7C-3E4032302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701" y="630002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31A530C-CA07-4855-284F-C97759FBF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701" y="6156448"/>
            <a:ext cx="34747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H2Global: Bringing the clean H2 market to fruition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E85D179-DB8F-CFBA-47B7-492716C23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701" y="644360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4BE595C-56E3-8D49-E373-1118ECF7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82993"/>
            <a:ext cx="4256087" cy="88542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6AA8D51-E8E6-4B7F-4DF8-9384F744BEF4}"/>
              </a:ext>
            </a:extLst>
          </p:cNvPr>
          <p:cNvGrpSpPr/>
          <p:nvPr userDrawn="1"/>
        </p:nvGrpSpPr>
        <p:grpSpPr>
          <a:xfrm>
            <a:off x="1" y="6962713"/>
            <a:ext cx="2220686" cy="527379"/>
            <a:chOff x="1" y="6962713"/>
            <a:chExt cx="2220686" cy="527379"/>
          </a:xfrm>
        </p:grpSpPr>
        <p:sp>
          <p:nvSpPr>
            <p:cNvPr id="10" name="Rechteckige Legende 17">
              <a:extLst>
                <a:ext uri="{FF2B5EF4-FFF2-40B4-BE49-F238E27FC236}">
                  <a16:creationId xmlns:a16="http://schemas.microsoft.com/office/drawing/2014/main" id="{98861F5F-5FE3-AE4A-E672-A25F148DBC65}"/>
                </a:ext>
              </a:extLst>
            </p:cNvPr>
            <p:cNvSpPr/>
            <p:nvPr userDrawn="1"/>
          </p:nvSpPr>
          <p:spPr>
            <a:xfrm>
              <a:off x="1" y="6962713"/>
              <a:ext cx="2220686" cy="527379"/>
            </a:xfrm>
            <a:custGeom>
              <a:avLst/>
              <a:gdLst>
                <a:gd name="connsiteX0" fmla="*/ 0 w 3030901"/>
                <a:gd name="connsiteY0" fmla="*/ 0 h 885061"/>
                <a:gd name="connsiteX1" fmla="*/ 505150 w 3030901"/>
                <a:gd name="connsiteY1" fmla="*/ 0 h 885061"/>
                <a:gd name="connsiteX2" fmla="*/ 869353 w 3030901"/>
                <a:gd name="connsiteY2" fmla="*/ -148531 h 885061"/>
                <a:gd name="connsiteX3" fmla="*/ 1262875 w 3030901"/>
                <a:gd name="connsiteY3" fmla="*/ 0 h 885061"/>
                <a:gd name="connsiteX4" fmla="*/ 3030901 w 3030901"/>
                <a:gd name="connsiteY4" fmla="*/ 0 h 885061"/>
                <a:gd name="connsiteX5" fmla="*/ 3030901 w 3030901"/>
                <a:gd name="connsiteY5" fmla="*/ 147510 h 885061"/>
                <a:gd name="connsiteX6" fmla="*/ 3030901 w 3030901"/>
                <a:gd name="connsiteY6" fmla="*/ 147510 h 885061"/>
                <a:gd name="connsiteX7" fmla="*/ 3030901 w 3030901"/>
                <a:gd name="connsiteY7" fmla="*/ 368775 h 885061"/>
                <a:gd name="connsiteX8" fmla="*/ 3030901 w 3030901"/>
                <a:gd name="connsiteY8" fmla="*/ 885061 h 885061"/>
                <a:gd name="connsiteX9" fmla="*/ 1262875 w 3030901"/>
                <a:gd name="connsiteY9" fmla="*/ 885061 h 885061"/>
                <a:gd name="connsiteX10" fmla="*/ 505150 w 3030901"/>
                <a:gd name="connsiteY10" fmla="*/ 885061 h 885061"/>
                <a:gd name="connsiteX11" fmla="*/ 505150 w 3030901"/>
                <a:gd name="connsiteY11" fmla="*/ 885061 h 885061"/>
                <a:gd name="connsiteX12" fmla="*/ 0 w 3030901"/>
                <a:gd name="connsiteY12" fmla="*/ 885061 h 885061"/>
                <a:gd name="connsiteX13" fmla="*/ 0 w 3030901"/>
                <a:gd name="connsiteY13" fmla="*/ 368775 h 885061"/>
                <a:gd name="connsiteX14" fmla="*/ 0 w 3030901"/>
                <a:gd name="connsiteY14" fmla="*/ 147510 h 885061"/>
                <a:gd name="connsiteX15" fmla="*/ 0 w 3030901"/>
                <a:gd name="connsiteY15" fmla="*/ 147510 h 885061"/>
                <a:gd name="connsiteX16" fmla="*/ 0 w 3030901"/>
                <a:gd name="connsiteY16" fmla="*/ 0 h 885061"/>
                <a:gd name="connsiteX0" fmla="*/ 0 w 3030901"/>
                <a:gd name="connsiteY0" fmla="*/ 148531 h 1033592"/>
                <a:gd name="connsiteX1" fmla="*/ 1033253 w 3030901"/>
                <a:gd name="connsiteY1" fmla="*/ 143641 h 1033592"/>
                <a:gd name="connsiteX2" fmla="*/ 869353 w 3030901"/>
                <a:gd name="connsiteY2" fmla="*/ 0 h 1033592"/>
                <a:gd name="connsiteX3" fmla="*/ 1262875 w 3030901"/>
                <a:gd name="connsiteY3" fmla="*/ 148531 h 1033592"/>
                <a:gd name="connsiteX4" fmla="*/ 3030901 w 3030901"/>
                <a:gd name="connsiteY4" fmla="*/ 148531 h 1033592"/>
                <a:gd name="connsiteX5" fmla="*/ 3030901 w 3030901"/>
                <a:gd name="connsiteY5" fmla="*/ 296041 h 1033592"/>
                <a:gd name="connsiteX6" fmla="*/ 3030901 w 3030901"/>
                <a:gd name="connsiteY6" fmla="*/ 296041 h 1033592"/>
                <a:gd name="connsiteX7" fmla="*/ 3030901 w 3030901"/>
                <a:gd name="connsiteY7" fmla="*/ 517306 h 1033592"/>
                <a:gd name="connsiteX8" fmla="*/ 3030901 w 3030901"/>
                <a:gd name="connsiteY8" fmla="*/ 1033592 h 1033592"/>
                <a:gd name="connsiteX9" fmla="*/ 1262875 w 3030901"/>
                <a:gd name="connsiteY9" fmla="*/ 1033592 h 1033592"/>
                <a:gd name="connsiteX10" fmla="*/ 505150 w 3030901"/>
                <a:gd name="connsiteY10" fmla="*/ 1033592 h 1033592"/>
                <a:gd name="connsiteX11" fmla="*/ 505150 w 3030901"/>
                <a:gd name="connsiteY11" fmla="*/ 1033592 h 1033592"/>
                <a:gd name="connsiteX12" fmla="*/ 0 w 3030901"/>
                <a:gd name="connsiteY12" fmla="*/ 1033592 h 1033592"/>
                <a:gd name="connsiteX13" fmla="*/ 0 w 3030901"/>
                <a:gd name="connsiteY13" fmla="*/ 517306 h 1033592"/>
                <a:gd name="connsiteX14" fmla="*/ 0 w 3030901"/>
                <a:gd name="connsiteY14" fmla="*/ 296041 h 1033592"/>
                <a:gd name="connsiteX15" fmla="*/ 0 w 3030901"/>
                <a:gd name="connsiteY15" fmla="*/ 296041 h 1033592"/>
                <a:gd name="connsiteX16" fmla="*/ 0 w 3030901"/>
                <a:gd name="connsiteY16" fmla="*/ 148531 h 1033592"/>
                <a:gd name="connsiteX0" fmla="*/ 0 w 3030901"/>
                <a:gd name="connsiteY0" fmla="*/ 158311 h 1043372"/>
                <a:gd name="connsiteX1" fmla="*/ 1033253 w 3030901"/>
                <a:gd name="connsiteY1" fmla="*/ 153421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262875 w 3030901"/>
                <a:gd name="connsiteY3" fmla="*/ 15831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1133404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58311 h 1043372"/>
                <a:gd name="connsiteX1" fmla="*/ 710524 w 3030901"/>
                <a:gd name="connsiteY1" fmla="*/ 143642 h 1043372"/>
                <a:gd name="connsiteX2" fmla="*/ 923141 w 3030901"/>
                <a:gd name="connsiteY2" fmla="*/ 0 h 1043372"/>
                <a:gd name="connsiteX3" fmla="*/ 1062392 w 3030901"/>
                <a:gd name="connsiteY3" fmla="*/ 153421 h 1043372"/>
                <a:gd name="connsiteX4" fmla="*/ 3030901 w 3030901"/>
                <a:gd name="connsiteY4" fmla="*/ 158311 h 1043372"/>
                <a:gd name="connsiteX5" fmla="*/ 3030901 w 3030901"/>
                <a:gd name="connsiteY5" fmla="*/ 305821 h 1043372"/>
                <a:gd name="connsiteX6" fmla="*/ 3030901 w 3030901"/>
                <a:gd name="connsiteY6" fmla="*/ 305821 h 1043372"/>
                <a:gd name="connsiteX7" fmla="*/ 3030901 w 3030901"/>
                <a:gd name="connsiteY7" fmla="*/ 527086 h 1043372"/>
                <a:gd name="connsiteX8" fmla="*/ 3030901 w 3030901"/>
                <a:gd name="connsiteY8" fmla="*/ 1043372 h 1043372"/>
                <a:gd name="connsiteX9" fmla="*/ 1262875 w 3030901"/>
                <a:gd name="connsiteY9" fmla="*/ 1043372 h 1043372"/>
                <a:gd name="connsiteX10" fmla="*/ 505150 w 3030901"/>
                <a:gd name="connsiteY10" fmla="*/ 1043372 h 1043372"/>
                <a:gd name="connsiteX11" fmla="*/ 505150 w 3030901"/>
                <a:gd name="connsiteY11" fmla="*/ 1043372 h 1043372"/>
                <a:gd name="connsiteX12" fmla="*/ 0 w 3030901"/>
                <a:gd name="connsiteY12" fmla="*/ 1043372 h 1043372"/>
                <a:gd name="connsiteX13" fmla="*/ 0 w 3030901"/>
                <a:gd name="connsiteY13" fmla="*/ 527086 h 1043372"/>
                <a:gd name="connsiteX14" fmla="*/ 0 w 3030901"/>
                <a:gd name="connsiteY14" fmla="*/ 305821 h 1043372"/>
                <a:gd name="connsiteX15" fmla="*/ 0 w 3030901"/>
                <a:gd name="connsiteY15" fmla="*/ 305821 h 1043372"/>
                <a:gd name="connsiteX16" fmla="*/ 0 w 3030901"/>
                <a:gd name="connsiteY16" fmla="*/ 158311 h 104337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69353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9380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1062392 w 3030901"/>
                <a:gd name="connsiteY3" fmla="*/ 163201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68091 h 1053152"/>
                <a:gd name="connsiteX1" fmla="*/ 710524 w 3030901"/>
                <a:gd name="connsiteY1" fmla="*/ 153422 h 1053152"/>
                <a:gd name="connsiteX2" fmla="*/ 880052 w 3030901"/>
                <a:gd name="connsiteY2" fmla="*/ 0 h 1053152"/>
                <a:gd name="connsiteX3" fmla="*/ 954681 w 3030901"/>
                <a:gd name="connsiteY3" fmla="*/ 160909 h 1053152"/>
                <a:gd name="connsiteX4" fmla="*/ 3030901 w 3030901"/>
                <a:gd name="connsiteY4" fmla="*/ 168091 h 1053152"/>
                <a:gd name="connsiteX5" fmla="*/ 3030901 w 3030901"/>
                <a:gd name="connsiteY5" fmla="*/ 315601 h 1053152"/>
                <a:gd name="connsiteX6" fmla="*/ 3030901 w 3030901"/>
                <a:gd name="connsiteY6" fmla="*/ 315601 h 1053152"/>
                <a:gd name="connsiteX7" fmla="*/ 3030901 w 3030901"/>
                <a:gd name="connsiteY7" fmla="*/ 536866 h 1053152"/>
                <a:gd name="connsiteX8" fmla="*/ 3030901 w 3030901"/>
                <a:gd name="connsiteY8" fmla="*/ 1053152 h 1053152"/>
                <a:gd name="connsiteX9" fmla="*/ 1262875 w 3030901"/>
                <a:gd name="connsiteY9" fmla="*/ 1053152 h 1053152"/>
                <a:gd name="connsiteX10" fmla="*/ 505150 w 3030901"/>
                <a:gd name="connsiteY10" fmla="*/ 1053152 h 1053152"/>
                <a:gd name="connsiteX11" fmla="*/ 505150 w 3030901"/>
                <a:gd name="connsiteY11" fmla="*/ 1053152 h 1053152"/>
                <a:gd name="connsiteX12" fmla="*/ 0 w 3030901"/>
                <a:gd name="connsiteY12" fmla="*/ 1053152 h 1053152"/>
                <a:gd name="connsiteX13" fmla="*/ 0 w 3030901"/>
                <a:gd name="connsiteY13" fmla="*/ 536866 h 1053152"/>
                <a:gd name="connsiteX14" fmla="*/ 0 w 3030901"/>
                <a:gd name="connsiteY14" fmla="*/ 315601 h 1053152"/>
                <a:gd name="connsiteX15" fmla="*/ 0 w 3030901"/>
                <a:gd name="connsiteY15" fmla="*/ 315601 h 1053152"/>
                <a:gd name="connsiteX16" fmla="*/ 0 w 3030901"/>
                <a:gd name="connsiteY16" fmla="*/ 168091 h 1053152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34217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3004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117673 h 1002734"/>
                <a:gd name="connsiteX1" fmla="*/ 710524 w 3030901"/>
                <a:gd name="connsiteY1" fmla="*/ 109880 h 1002734"/>
                <a:gd name="connsiteX2" fmla="*/ 843384 w 3030901"/>
                <a:gd name="connsiteY2" fmla="*/ 0 h 1002734"/>
                <a:gd name="connsiteX3" fmla="*/ 954681 w 3030901"/>
                <a:gd name="connsiteY3" fmla="*/ 110491 h 1002734"/>
                <a:gd name="connsiteX4" fmla="*/ 3030901 w 3030901"/>
                <a:gd name="connsiteY4" fmla="*/ 117673 h 1002734"/>
                <a:gd name="connsiteX5" fmla="*/ 3030901 w 3030901"/>
                <a:gd name="connsiteY5" fmla="*/ 265183 h 1002734"/>
                <a:gd name="connsiteX6" fmla="*/ 3030901 w 3030901"/>
                <a:gd name="connsiteY6" fmla="*/ 265183 h 1002734"/>
                <a:gd name="connsiteX7" fmla="*/ 3030901 w 3030901"/>
                <a:gd name="connsiteY7" fmla="*/ 486448 h 1002734"/>
                <a:gd name="connsiteX8" fmla="*/ 3030901 w 3030901"/>
                <a:gd name="connsiteY8" fmla="*/ 1002734 h 1002734"/>
                <a:gd name="connsiteX9" fmla="*/ 1262875 w 3030901"/>
                <a:gd name="connsiteY9" fmla="*/ 1002734 h 1002734"/>
                <a:gd name="connsiteX10" fmla="*/ 505150 w 3030901"/>
                <a:gd name="connsiteY10" fmla="*/ 1002734 h 1002734"/>
                <a:gd name="connsiteX11" fmla="*/ 505150 w 3030901"/>
                <a:gd name="connsiteY11" fmla="*/ 1002734 h 1002734"/>
                <a:gd name="connsiteX12" fmla="*/ 0 w 3030901"/>
                <a:gd name="connsiteY12" fmla="*/ 1002734 h 1002734"/>
                <a:gd name="connsiteX13" fmla="*/ 0 w 3030901"/>
                <a:gd name="connsiteY13" fmla="*/ 486448 h 1002734"/>
                <a:gd name="connsiteX14" fmla="*/ 0 w 3030901"/>
                <a:gd name="connsiteY14" fmla="*/ 265183 h 1002734"/>
                <a:gd name="connsiteX15" fmla="*/ 0 w 3030901"/>
                <a:gd name="connsiteY15" fmla="*/ 265183 h 1002734"/>
                <a:gd name="connsiteX16" fmla="*/ 0 w 3030901"/>
                <a:gd name="connsiteY16" fmla="*/ 117673 h 1002734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29634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10524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954681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6509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5282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7574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89866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4450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84671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6130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67818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  <a:gd name="connsiteX0" fmla="*/ 0 w 3030901"/>
                <a:gd name="connsiteY0" fmla="*/ 92464 h 977525"/>
                <a:gd name="connsiteX1" fmla="*/ 770109 w 3030901"/>
                <a:gd name="connsiteY1" fmla="*/ 93838 h 977525"/>
                <a:gd name="connsiteX2" fmla="*/ 834217 w 3030901"/>
                <a:gd name="connsiteY2" fmla="*/ 0 h 977525"/>
                <a:gd name="connsiteX3" fmla="*/ 897388 w 3030901"/>
                <a:gd name="connsiteY3" fmla="*/ 92159 h 977525"/>
                <a:gd name="connsiteX4" fmla="*/ 3030901 w 3030901"/>
                <a:gd name="connsiteY4" fmla="*/ 92464 h 977525"/>
                <a:gd name="connsiteX5" fmla="*/ 3030901 w 3030901"/>
                <a:gd name="connsiteY5" fmla="*/ 239974 h 977525"/>
                <a:gd name="connsiteX6" fmla="*/ 3030901 w 3030901"/>
                <a:gd name="connsiteY6" fmla="*/ 239974 h 977525"/>
                <a:gd name="connsiteX7" fmla="*/ 3030901 w 3030901"/>
                <a:gd name="connsiteY7" fmla="*/ 461239 h 977525"/>
                <a:gd name="connsiteX8" fmla="*/ 3030901 w 3030901"/>
                <a:gd name="connsiteY8" fmla="*/ 977525 h 977525"/>
                <a:gd name="connsiteX9" fmla="*/ 1262875 w 3030901"/>
                <a:gd name="connsiteY9" fmla="*/ 977525 h 977525"/>
                <a:gd name="connsiteX10" fmla="*/ 505150 w 3030901"/>
                <a:gd name="connsiteY10" fmla="*/ 977525 h 977525"/>
                <a:gd name="connsiteX11" fmla="*/ 505150 w 3030901"/>
                <a:gd name="connsiteY11" fmla="*/ 977525 h 977525"/>
                <a:gd name="connsiteX12" fmla="*/ 0 w 3030901"/>
                <a:gd name="connsiteY12" fmla="*/ 977525 h 977525"/>
                <a:gd name="connsiteX13" fmla="*/ 0 w 3030901"/>
                <a:gd name="connsiteY13" fmla="*/ 461239 h 977525"/>
                <a:gd name="connsiteX14" fmla="*/ 0 w 3030901"/>
                <a:gd name="connsiteY14" fmla="*/ 239974 h 977525"/>
                <a:gd name="connsiteX15" fmla="*/ 0 w 3030901"/>
                <a:gd name="connsiteY15" fmla="*/ 239974 h 977525"/>
                <a:gd name="connsiteX16" fmla="*/ 0 w 3030901"/>
                <a:gd name="connsiteY16" fmla="*/ 92464 h 97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0901" h="977525">
                  <a:moveTo>
                    <a:pt x="0" y="92464"/>
                  </a:moveTo>
                  <a:lnTo>
                    <a:pt x="770109" y="93838"/>
                  </a:lnTo>
                  <a:lnTo>
                    <a:pt x="834217" y="0"/>
                  </a:lnTo>
                  <a:lnTo>
                    <a:pt x="897388" y="92159"/>
                  </a:lnTo>
                  <a:lnTo>
                    <a:pt x="3030901" y="92464"/>
                  </a:lnTo>
                  <a:lnTo>
                    <a:pt x="3030901" y="239974"/>
                  </a:lnTo>
                  <a:lnTo>
                    <a:pt x="3030901" y="239974"/>
                  </a:lnTo>
                  <a:lnTo>
                    <a:pt x="3030901" y="461239"/>
                  </a:lnTo>
                  <a:lnTo>
                    <a:pt x="3030901" y="977525"/>
                  </a:lnTo>
                  <a:lnTo>
                    <a:pt x="1262875" y="977525"/>
                  </a:lnTo>
                  <a:lnTo>
                    <a:pt x="505150" y="977525"/>
                  </a:lnTo>
                  <a:lnTo>
                    <a:pt x="505150" y="977525"/>
                  </a:lnTo>
                  <a:lnTo>
                    <a:pt x="0" y="977525"/>
                  </a:lnTo>
                  <a:lnTo>
                    <a:pt x="0" y="461239"/>
                  </a:lnTo>
                  <a:lnTo>
                    <a:pt x="0" y="239974"/>
                  </a:lnTo>
                  <a:lnTo>
                    <a:pt x="0" y="239974"/>
                  </a:lnTo>
                  <a:lnTo>
                    <a:pt x="0" y="9246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pPr algn="l"/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Fußzeile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einfügen</a:t>
              </a:r>
              <a:r>
                <a:rPr lang="en-US" sz="800" b="1" noProof="0">
                  <a:solidFill>
                    <a:schemeClr val="bg1">
                      <a:lumMod val="50000"/>
                    </a:schemeClr>
                  </a:solidFill>
                </a:rPr>
                <a:t> und </a:t>
              </a:r>
              <a:r>
                <a:rPr lang="en-US" sz="800" b="1" noProof="0" err="1">
                  <a:solidFill>
                    <a:schemeClr val="bg1">
                      <a:lumMod val="50000"/>
                    </a:schemeClr>
                  </a:solidFill>
                </a:rPr>
                <a:t>anpassen</a:t>
              </a:r>
              <a:b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direkt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im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Menü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 “Kopf- und </a:t>
              </a:r>
              <a:r>
                <a:rPr lang="en-US" sz="800" noProof="0" err="1">
                  <a:solidFill>
                    <a:schemeClr val="bg1">
                      <a:lumMod val="50000"/>
                    </a:schemeClr>
                  </a:solidFill>
                </a:rPr>
                <a:t>Fußziele</a:t>
              </a:r>
              <a:r>
                <a:rPr lang="en-US" sz="800" noProof="0">
                  <a:solidFill>
                    <a:schemeClr val="bg1">
                      <a:lumMod val="50000"/>
                    </a:schemeClr>
                  </a:solidFill>
                </a:rPr>
                <a:t>”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BC17C0C-66EF-E916-D817-D1753C3C92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24568" y="7085689"/>
              <a:ext cx="263559" cy="328368"/>
            </a:xfrm>
            <a:prstGeom prst="rect">
              <a:avLst/>
            </a:prstGeom>
          </p:spPr>
        </p:pic>
      </p:grpSp>
      <p:pic>
        <p:nvPicPr>
          <p:cNvPr id="7" name="Picture 6" descr="A building with many windows and a river&#10;&#10;Description automatically generated">
            <a:extLst>
              <a:ext uri="{FF2B5EF4-FFF2-40B4-BE49-F238E27FC236}">
                <a16:creationId xmlns:a16="http://schemas.microsoft.com/office/drawing/2014/main" id="{FD2C6D0F-EC36-EA3D-D134-3E87BD3F8A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54473"/>
          <a:stretch/>
        </p:blipFill>
        <p:spPr>
          <a:xfrm>
            <a:off x="4929156" y="0"/>
            <a:ext cx="7262844" cy="44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42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C26712C-C74F-0BA8-EEDE-E17A588AB2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98" b="2798"/>
          <a:stretch/>
        </p:blipFill>
        <p:spPr>
          <a:xfrm>
            <a:off x="-1" y="5562"/>
            <a:ext cx="12192001" cy="5754892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7BF35026-BC0B-E94D-143D-32672AF885B6}"/>
              </a:ext>
            </a:extLst>
          </p:cNvPr>
          <p:cNvSpPr/>
          <p:nvPr userDrawn="1"/>
        </p:nvSpPr>
        <p:spPr>
          <a:xfrm>
            <a:off x="-1" y="0"/>
            <a:ext cx="12192001" cy="5760454"/>
          </a:xfrm>
          <a:custGeom>
            <a:avLst/>
            <a:gdLst>
              <a:gd name="connsiteX0" fmla="*/ 0 w 12192001"/>
              <a:gd name="connsiteY0" fmla="*/ 0 h 5760454"/>
              <a:gd name="connsiteX1" fmla="*/ 12192001 w 12192001"/>
              <a:gd name="connsiteY1" fmla="*/ 0 h 5760454"/>
              <a:gd name="connsiteX2" fmla="*/ 12192001 w 12192001"/>
              <a:gd name="connsiteY2" fmla="*/ 5760454 h 5760454"/>
              <a:gd name="connsiteX3" fmla="*/ 0 w 12192001"/>
              <a:gd name="connsiteY3" fmla="*/ 5760454 h 5760454"/>
              <a:gd name="connsiteX4" fmla="*/ 0 w 12192001"/>
              <a:gd name="connsiteY4" fmla="*/ 0 h 5760454"/>
              <a:gd name="connsiteX5" fmla="*/ 7386304 w 12192001"/>
              <a:gd name="connsiteY5" fmla="*/ 488765 h 5760454"/>
              <a:gd name="connsiteX6" fmla="*/ 7386304 w 12192001"/>
              <a:gd name="connsiteY6" fmla="*/ 3622959 h 5760454"/>
              <a:gd name="connsiteX7" fmla="*/ 10522227 w 12192001"/>
              <a:gd name="connsiteY7" fmla="*/ 3622959 h 5760454"/>
              <a:gd name="connsiteX8" fmla="*/ 10522227 w 12192001"/>
              <a:gd name="connsiteY8" fmla="*/ 488765 h 5760454"/>
              <a:gd name="connsiteX9" fmla="*/ 7386304 w 12192001"/>
              <a:gd name="connsiteY9" fmla="*/ 488765 h 57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5760454">
                <a:moveTo>
                  <a:pt x="0" y="0"/>
                </a:moveTo>
                <a:lnTo>
                  <a:pt x="12192001" y="0"/>
                </a:lnTo>
                <a:lnTo>
                  <a:pt x="12192001" y="5760454"/>
                </a:lnTo>
                <a:lnTo>
                  <a:pt x="0" y="5760454"/>
                </a:lnTo>
                <a:lnTo>
                  <a:pt x="0" y="0"/>
                </a:lnTo>
                <a:close/>
                <a:moveTo>
                  <a:pt x="7386304" y="488765"/>
                </a:moveTo>
                <a:lnTo>
                  <a:pt x="7386304" y="3622959"/>
                </a:lnTo>
                <a:lnTo>
                  <a:pt x="10522227" y="3622959"/>
                </a:lnTo>
                <a:lnTo>
                  <a:pt x="10522227" y="488765"/>
                </a:lnTo>
                <a:lnTo>
                  <a:pt x="7386304" y="488765"/>
                </a:lnTo>
                <a:close/>
              </a:path>
            </a:pathLst>
          </a:custGeom>
          <a:solidFill>
            <a:schemeClr val="bg1">
              <a:alpha val="68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359" b="1"/>
          </a:p>
        </p:txBody>
      </p:sp>
      <p:pic>
        <p:nvPicPr>
          <p:cNvPr id="9" name="Grafik 11">
            <a:extLst>
              <a:ext uri="{FF2B5EF4-FFF2-40B4-BE49-F238E27FC236}">
                <a16:creationId xmlns:a16="http://schemas.microsoft.com/office/drawing/2014/main" id="{193E362B-6630-BC1A-B654-CC066947FC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000" y="1175048"/>
            <a:ext cx="1332451" cy="10427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69C9CBA-2FCC-8A88-7703-17DFFE29E01E}"/>
              </a:ext>
            </a:extLst>
          </p:cNvPr>
          <p:cNvSpPr/>
          <p:nvPr userDrawn="1"/>
        </p:nvSpPr>
        <p:spPr>
          <a:xfrm>
            <a:off x="7386303" y="488765"/>
            <a:ext cx="3135923" cy="313419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  <p:sp>
        <p:nvSpPr>
          <p:cNvPr id="15" name="Rechteck: gefaltete Ecke 14">
            <a:extLst>
              <a:ext uri="{FF2B5EF4-FFF2-40B4-BE49-F238E27FC236}">
                <a16:creationId xmlns:a16="http://schemas.microsoft.com/office/drawing/2014/main" id="{CDA979D2-7376-689F-F363-F00263796333}"/>
              </a:ext>
            </a:extLst>
          </p:cNvPr>
          <p:cNvSpPr/>
          <p:nvPr userDrawn="1"/>
        </p:nvSpPr>
        <p:spPr>
          <a:xfrm>
            <a:off x="-1316153" y="3142500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Slogan: „Shaping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global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energy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transition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“ bleibt</a:t>
            </a:r>
          </a:p>
        </p:txBody>
      </p:sp>
      <p:sp>
        <p:nvSpPr>
          <p:cNvPr id="16" name="Rechteck: gefaltete Ecke 15">
            <a:extLst>
              <a:ext uri="{FF2B5EF4-FFF2-40B4-BE49-F238E27FC236}">
                <a16:creationId xmlns:a16="http://schemas.microsoft.com/office/drawing/2014/main" id="{5595E915-6113-16AE-2C92-4D4DCAA95C55}"/>
              </a:ext>
            </a:extLst>
          </p:cNvPr>
          <p:cNvSpPr/>
          <p:nvPr userDrawn="1"/>
        </p:nvSpPr>
        <p:spPr>
          <a:xfrm>
            <a:off x="-1322455" y="4831783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Titel der Präsentation hier nennen,</a:t>
            </a:r>
          </a:p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zweite Zeile ggf. Ort, Datum, Name</a:t>
            </a:r>
          </a:p>
        </p:txBody>
      </p:sp>
      <p:sp>
        <p:nvSpPr>
          <p:cNvPr id="17" name="Rechteck: gefaltete Ecke 16">
            <a:extLst>
              <a:ext uri="{FF2B5EF4-FFF2-40B4-BE49-F238E27FC236}">
                <a16:creationId xmlns:a16="http://schemas.microsoft.com/office/drawing/2014/main" id="{248F3623-EFB8-12BD-17D6-AE768BBAB3B2}"/>
              </a:ext>
            </a:extLst>
          </p:cNvPr>
          <p:cNvSpPr/>
          <p:nvPr userDrawn="1"/>
        </p:nvSpPr>
        <p:spPr>
          <a:xfrm>
            <a:off x="-1298235" y="1500799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Schriftart: </a:t>
            </a:r>
            <a:r>
              <a:rPr lang="de-DE" sz="899" b="1">
                <a:solidFill>
                  <a:schemeClr val="bg2">
                    <a:lumMod val="50000"/>
                  </a:schemeClr>
                </a:solidFill>
              </a:rPr>
              <a:t>SATOSHI</a:t>
            </a:r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A84B3906-3FEC-FC21-7D91-E17EF4AF16E3}"/>
              </a:ext>
            </a:extLst>
          </p:cNvPr>
          <p:cNvSpPr/>
          <p:nvPr userDrawn="1"/>
        </p:nvSpPr>
        <p:spPr>
          <a:xfrm>
            <a:off x="0" y="2318613"/>
            <a:ext cx="8141677" cy="2347993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91356" rIns="91356" bIns="91356" rtlCol="0" anchor="t"/>
          <a:lstStyle/>
          <a:p>
            <a:pPr marR="0" lvl="0" algn="l" defTabSz="913539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49" b="0" i="0" u="none" strike="noStrike" kern="1200" cap="none" spc="0" normalizeH="0" baseline="0" noProof="0">
              <a:ln>
                <a:noFill/>
              </a:ln>
              <a:solidFill>
                <a:srgbClr val="060A66"/>
              </a:solidFill>
              <a:effectLst/>
              <a:uLnTx/>
              <a:uFillTx/>
              <a:latin typeface="Satoshi" pitchFamily="2" charset="77"/>
              <a:ea typeface="+mn-ea"/>
              <a:cs typeface="+mn-cs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4A638EE-F20F-FCA1-E9D5-B54584DF8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37" y="2318613"/>
            <a:ext cx="6757085" cy="191368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395" b="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Mastertitelformat</a:t>
            </a:r>
            <a:br>
              <a:rPr lang="en-GB" noProof="0"/>
            </a:br>
            <a:r>
              <a:rPr lang="en-GB" noProof="0" err="1"/>
              <a:t>bearbeiten</a:t>
            </a:r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5B28A-C33F-3191-3EEE-99C98340AFD0}"/>
              </a:ext>
            </a:extLst>
          </p:cNvPr>
          <p:cNvSpPr/>
          <p:nvPr userDrawn="1"/>
        </p:nvSpPr>
        <p:spPr>
          <a:xfrm>
            <a:off x="9844905" y="3015774"/>
            <a:ext cx="3135923" cy="313419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9E0366-3ACB-19E8-F2F6-64D8FC9BC5C8}"/>
              </a:ext>
            </a:extLst>
          </p:cNvPr>
          <p:cNvSpPr/>
          <p:nvPr userDrawn="1"/>
        </p:nvSpPr>
        <p:spPr>
          <a:xfrm>
            <a:off x="-1" y="5760454"/>
            <a:ext cx="12192001" cy="1097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C7BE733E-7DB2-51E7-C958-E56CAECC54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563" b="10599"/>
          <a:stretch/>
        </p:blipFill>
        <p:spPr>
          <a:xfrm>
            <a:off x="9663225" y="6120759"/>
            <a:ext cx="2231972" cy="4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23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C26712C-C74F-0BA8-EEDE-E17A588AB2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98" b="2798"/>
          <a:stretch/>
        </p:blipFill>
        <p:spPr>
          <a:xfrm>
            <a:off x="-1" y="5562"/>
            <a:ext cx="12192001" cy="5754892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7BF35026-BC0B-E94D-143D-32672AF885B6}"/>
              </a:ext>
            </a:extLst>
          </p:cNvPr>
          <p:cNvSpPr/>
          <p:nvPr userDrawn="1"/>
        </p:nvSpPr>
        <p:spPr>
          <a:xfrm>
            <a:off x="-1" y="0"/>
            <a:ext cx="12192001" cy="5760454"/>
          </a:xfrm>
          <a:custGeom>
            <a:avLst/>
            <a:gdLst>
              <a:gd name="connsiteX0" fmla="*/ 0 w 12192001"/>
              <a:gd name="connsiteY0" fmla="*/ 0 h 5760454"/>
              <a:gd name="connsiteX1" fmla="*/ 12192001 w 12192001"/>
              <a:gd name="connsiteY1" fmla="*/ 0 h 5760454"/>
              <a:gd name="connsiteX2" fmla="*/ 12192001 w 12192001"/>
              <a:gd name="connsiteY2" fmla="*/ 5760454 h 5760454"/>
              <a:gd name="connsiteX3" fmla="*/ 0 w 12192001"/>
              <a:gd name="connsiteY3" fmla="*/ 5760454 h 5760454"/>
              <a:gd name="connsiteX4" fmla="*/ 0 w 12192001"/>
              <a:gd name="connsiteY4" fmla="*/ 0 h 5760454"/>
              <a:gd name="connsiteX5" fmla="*/ 7386304 w 12192001"/>
              <a:gd name="connsiteY5" fmla="*/ 488765 h 5760454"/>
              <a:gd name="connsiteX6" fmla="*/ 7386304 w 12192001"/>
              <a:gd name="connsiteY6" fmla="*/ 3622959 h 5760454"/>
              <a:gd name="connsiteX7" fmla="*/ 10522227 w 12192001"/>
              <a:gd name="connsiteY7" fmla="*/ 3622959 h 5760454"/>
              <a:gd name="connsiteX8" fmla="*/ 10522227 w 12192001"/>
              <a:gd name="connsiteY8" fmla="*/ 488765 h 5760454"/>
              <a:gd name="connsiteX9" fmla="*/ 7386304 w 12192001"/>
              <a:gd name="connsiteY9" fmla="*/ 488765 h 57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5760454">
                <a:moveTo>
                  <a:pt x="0" y="0"/>
                </a:moveTo>
                <a:lnTo>
                  <a:pt x="12192001" y="0"/>
                </a:lnTo>
                <a:lnTo>
                  <a:pt x="12192001" y="5760454"/>
                </a:lnTo>
                <a:lnTo>
                  <a:pt x="0" y="5760454"/>
                </a:lnTo>
                <a:lnTo>
                  <a:pt x="0" y="0"/>
                </a:lnTo>
                <a:close/>
                <a:moveTo>
                  <a:pt x="7386304" y="488765"/>
                </a:moveTo>
                <a:lnTo>
                  <a:pt x="7386304" y="3622959"/>
                </a:lnTo>
                <a:lnTo>
                  <a:pt x="10522227" y="3622959"/>
                </a:lnTo>
                <a:lnTo>
                  <a:pt x="10522227" y="488765"/>
                </a:lnTo>
                <a:lnTo>
                  <a:pt x="7386304" y="48876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359" b="1"/>
          </a:p>
        </p:txBody>
      </p:sp>
      <p:pic>
        <p:nvPicPr>
          <p:cNvPr id="9" name="Grafik 11">
            <a:extLst>
              <a:ext uri="{FF2B5EF4-FFF2-40B4-BE49-F238E27FC236}">
                <a16:creationId xmlns:a16="http://schemas.microsoft.com/office/drawing/2014/main" id="{193E362B-6630-BC1A-B654-CC066947FC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000" y="1175048"/>
            <a:ext cx="1332451" cy="10427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69C9CBA-2FCC-8A88-7703-17DFFE29E01E}"/>
              </a:ext>
            </a:extLst>
          </p:cNvPr>
          <p:cNvSpPr/>
          <p:nvPr userDrawn="1"/>
        </p:nvSpPr>
        <p:spPr>
          <a:xfrm>
            <a:off x="7386303" y="488765"/>
            <a:ext cx="3135923" cy="313419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  <p:sp>
        <p:nvSpPr>
          <p:cNvPr id="15" name="Rechteck: gefaltete Ecke 14">
            <a:extLst>
              <a:ext uri="{FF2B5EF4-FFF2-40B4-BE49-F238E27FC236}">
                <a16:creationId xmlns:a16="http://schemas.microsoft.com/office/drawing/2014/main" id="{CDA979D2-7376-689F-F363-F00263796333}"/>
              </a:ext>
            </a:extLst>
          </p:cNvPr>
          <p:cNvSpPr/>
          <p:nvPr userDrawn="1"/>
        </p:nvSpPr>
        <p:spPr>
          <a:xfrm>
            <a:off x="-1316153" y="3142500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Slogan: „Shaping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global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energy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transition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“ bleibt</a:t>
            </a:r>
          </a:p>
        </p:txBody>
      </p:sp>
      <p:sp>
        <p:nvSpPr>
          <p:cNvPr id="16" name="Rechteck: gefaltete Ecke 15">
            <a:extLst>
              <a:ext uri="{FF2B5EF4-FFF2-40B4-BE49-F238E27FC236}">
                <a16:creationId xmlns:a16="http://schemas.microsoft.com/office/drawing/2014/main" id="{5595E915-6113-16AE-2C92-4D4DCAA95C55}"/>
              </a:ext>
            </a:extLst>
          </p:cNvPr>
          <p:cNvSpPr/>
          <p:nvPr userDrawn="1"/>
        </p:nvSpPr>
        <p:spPr>
          <a:xfrm>
            <a:off x="-1322455" y="4831783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Titel der Präsentation hier nennen,</a:t>
            </a:r>
          </a:p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zweite Zeile ggf. Ort, Datum, Name</a:t>
            </a:r>
          </a:p>
        </p:txBody>
      </p:sp>
      <p:sp>
        <p:nvSpPr>
          <p:cNvPr id="17" name="Rechteck: gefaltete Ecke 16">
            <a:extLst>
              <a:ext uri="{FF2B5EF4-FFF2-40B4-BE49-F238E27FC236}">
                <a16:creationId xmlns:a16="http://schemas.microsoft.com/office/drawing/2014/main" id="{248F3623-EFB8-12BD-17D6-AE768BBAB3B2}"/>
              </a:ext>
            </a:extLst>
          </p:cNvPr>
          <p:cNvSpPr/>
          <p:nvPr userDrawn="1"/>
        </p:nvSpPr>
        <p:spPr>
          <a:xfrm>
            <a:off x="-1298235" y="1500799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Schriftart: </a:t>
            </a:r>
            <a:r>
              <a:rPr lang="de-DE" sz="899" b="1">
                <a:solidFill>
                  <a:schemeClr val="bg2">
                    <a:lumMod val="50000"/>
                  </a:schemeClr>
                </a:solidFill>
              </a:rPr>
              <a:t>SATOSHI</a:t>
            </a:r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A84B3906-3FEC-FC21-7D91-E17EF4AF16E3}"/>
              </a:ext>
            </a:extLst>
          </p:cNvPr>
          <p:cNvSpPr/>
          <p:nvPr userDrawn="1"/>
        </p:nvSpPr>
        <p:spPr>
          <a:xfrm>
            <a:off x="0" y="2318613"/>
            <a:ext cx="8141677" cy="2347993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91356" rIns="91356" bIns="91356" rtlCol="0" anchor="t"/>
          <a:lstStyle/>
          <a:p>
            <a:pPr marR="0" lvl="0" algn="l" defTabSz="913539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49" b="0" i="0" u="none" strike="noStrike" kern="1200" cap="none" spc="0" normalizeH="0" baseline="0" noProof="0">
              <a:ln>
                <a:noFill/>
              </a:ln>
              <a:solidFill>
                <a:srgbClr val="060A66"/>
              </a:solidFill>
              <a:effectLst/>
              <a:uLnTx/>
              <a:uFillTx/>
              <a:latin typeface="Satoshi" pitchFamily="2" charset="77"/>
              <a:ea typeface="+mn-ea"/>
              <a:cs typeface="+mn-cs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4A638EE-F20F-FCA1-E9D5-B54584DF8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37" y="2318613"/>
            <a:ext cx="6757085" cy="191368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395" b="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Mastertitelformat</a:t>
            </a:r>
            <a:br>
              <a:rPr lang="en-GB" noProof="0"/>
            </a:br>
            <a:r>
              <a:rPr lang="en-GB" noProof="0" err="1"/>
              <a:t>bearbeiten</a:t>
            </a:r>
            <a:endParaRPr lang="en-GB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D0AAC3-8BB9-5046-7F70-6F83145F4DFF}"/>
              </a:ext>
            </a:extLst>
          </p:cNvPr>
          <p:cNvSpPr/>
          <p:nvPr userDrawn="1"/>
        </p:nvSpPr>
        <p:spPr>
          <a:xfrm>
            <a:off x="-98085" y="5228048"/>
            <a:ext cx="12666221" cy="75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5B28A-C33F-3191-3EEE-99C98340AFD0}"/>
              </a:ext>
            </a:extLst>
          </p:cNvPr>
          <p:cNvSpPr/>
          <p:nvPr userDrawn="1"/>
        </p:nvSpPr>
        <p:spPr>
          <a:xfrm>
            <a:off x="9844905" y="3015774"/>
            <a:ext cx="3135923" cy="313419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</p:spTree>
    <p:extLst>
      <p:ext uri="{BB962C8B-B14F-4D97-AF65-F5344CB8AC3E}">
        <p14:creationId xmlns:p14="http://schemas.microsoft.com/office/powerpoint/2010/main" val="356494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earing hard hats&#10;&#10;AI-generated content may be incorrect.">
            <a:extLst>
              <a:ext uri="{FF2B5EF4-FFF2-40B4-BE49-F238E27FC236}">
                <a16:creationId xmlns:a16="http://schemas.microsoft.com/office/drawing/2014/main" id="{10A094BC-275F-B406-1D92-0D4B263EB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3519" y="350221"/>
            <a:ext cx="5030087" cy="3335954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7BF35026-BC0B-E94D-143D-32672AF885B6}"/>
              </a:ext>
            </a:extLst>
          </p:cNvPr>
          <p:cNvSpPr/>
          <p:nvPr userDrawn="1"/>
        </p:nvSpPr>
        <p:spPr>
          <a:xfrm>
            <a:off x="-1" y="0"/>
            <a:ext cx="12192001" cy="5760454"/>
          </a:xfrm>
          <a:custGeom>
            <a:avLst/>
            <a:gdLst>
              <a:gd name="connsiteX0" fmla="*/ 0 w 12192001"/>
              <a:gd name="connsiteY0" fmla="*/ 0 h 5760454"/>
              <a:gd name="connsiteX1" fmla="*/ 12192001 w 12192001"/>
              <a:gd name="connsiteY1" fmla="*/ 0 h 5760454"/>
              <a:gd name="connsiteX2" fmla="*/ 12192001 w 12192001"/>
              <a:gd name="connsiteY2" fmla="*/ 5760454 h 5760454"/>
              <a:gd name="connsiteX3" fmla="*/ 0 w 12192001"/>
              <a:gd name="connsiteY3" fmla="*/ 5760454 h 5760454"/>
              <a:gd name="connsiteX4" fmla="*/ 0 w 12192001"/>
              <a:gd name="connsiteY4" fmla="*/ 0 h 5760454"/>
              <a:gd name="connsiteX5" fmla="*/ 7386304 w 12192001"/>
              <a:gd name="connsiteY5" fmla="*/ 488765 h 5760454"/>
              <a:gd name="connsiteX6" fmla="*/ 7386304 w 12192001"/>
              <a:gd name="connsiteY6" fmla="*/ 3622959 h 5760454"/>
              <a:gd name="connsiteX7" fmla="*/ 10522227 w 12192001"/>
              <a:gd name="connsiteY7" fmla="*/ 3622959 h 5760454"/>
              <a:gd name="connsiteX8" fmla="*/ 10522227 w 12192001"/>
              <a:gd name="connsiteY8" fmla="*/ 488765 h 5760454"/>
              <a:gd name="connsiteX9" fmla="*/ 7386304 w 12192001"/>
              <a:gd name="connsiteY9" fmla="*/ 488765 h 576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5760454">
                <a:moveTo>
                  <a:pt x="0" y="0"/>
                </a:moveTo>
                <a:lnTo>
                  <a:pt x="12192001" y="0"/>
                </a:lnTo>
                <a:lnTo>
                  <a:pt x="12192001" y="5760454"/>
                </a:lnTo>
                <a:lnTo>
                  <a:pt x="0" y="5760454"/>
                </a:lnTo>
                <a:lnTo>
                  <a:pt x="0" y="0"/>
                </a:lnTo>
                <a:close/>
                <a:moveTo>
                  <a:pt x="7386304" y="488765"/>
                </a:moveTo>
                <a:lnTo>
                  <a:pt x="7386304" y="3622959"/>
                </a:lnTo>
                <a:lnTo>
                  <a:pt x="10522227" y="3622959"/>
                </a:lnTo>
                <a:lnTo>
                  <a:pt x="10522227" y="488765"/>
                </a:lnTo>
                <a:lnTo>
                  <a:pt x="7386304" y="48876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359" b="1"/>
          </a:p>
        </p:txBody>
      </p:sp>
      <p:pic>
        <p:nvPicPr>
          <p:cNvPr id="9" name="Grafik 11">
            <a:extLst>
              <a:ext uri="{FF2B5EF4-FFF2-40B4-BE49-F238E27FC236}">
                <a16:creationId xmlns:a16="http://schemas.microsoft.com/office/drawing/2014/main" id="{193E362B-6630-BC1A-B654-CC066947FC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000" y="1175048"/>
            <a:ext cx="1332451" cy="10427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69C9CBA-2FCC-8A88-7703-17DFFE29E01E}"/>
              </a:ext>
            </a:extLst>
          </p:cNvPr>
          <p:cNvSpPr/>
          <p:nvPr userDrawn="1"/>
        </p:nvSpPr>
        <p:spPr>
          <a:xfrm>
            <a:off x="7386303" y="488765"/>
            <a:ext cx="3135923" cy="313419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  <p:sp>
        <p:nvSpPr>
          <p:cNvPr id="15" name="Rechteck: gefaltete Ecke 14">
            <a:extLst>
              <a:ext uri="{FF2B5EF4-FFF2-40B4-BE49-F238E27FC236}">
                <a16:creationId xmlns:a16="http://schemas.microsoft.com/office/drawing/2014/main" id="{CDA979D2-7376-689F-F363-F00263796333}"/>
              </a:ext>
            </a:extLst>
          </p:cNvPr>
          <p:cNvSpPr/>
          <p:nvPr userDrawn="1"/>
        </p:nvSpPr>
        <p:spPr>
          <a:xfrm>
            <a:off x="-1316153" y="3142500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Slogan: „Shaping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global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energy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transition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“ bleibt</a:t>
            </a:r>
          </a:p>
        </p:txBody>
      </p:sp>
      <p:sp>
        <p:nvSpPr>
          <p:cNvPr id="16" name="Rechteck: gefaltete Ecke 15">
            <a:extLst>
              <a:ext uri="{FF2B5EF4-FFF2-40B4-BE49-F238E27FC236}">
                <a16:creationId xmlns:a16="http://schemas.microsoft.com/office/drawing/2014/main" id="{5595E915-6113-16AE-2C92-4D4DCAA95C55}"/>
              </a:ext>
            </a:extLst>
          </p:cNvPr>
          <p:cNvSpPr/>
          <p:nvPr userDrawn="1"/>
        </p:nvSpPr>
        <p:spPr>
          <a:xfrm>
            <a:off x="-1322455" y="4831783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Titel der Präsentation hier nennen,</a:t>
            </a:r>
          </a:p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zweite Zeile ggf. Ort, Datum, Name</a:t>
            </a:r>
          </a:p>
        </p:txBody>
      </p:sp>
      <p:sp>
        <p:nvSpPr>
          <p:cNvPr id="17" name="Rechteck: gefaltete Ecke 16">
            <a:extLst>
              <a:ext uri="{FF2B5EF4-FFF2-40B4-BE49-F238E27FC236}">
                <a16:creationId xmlns:a16="http://schemas.microsoft.com/office/drawing/2014/main" id="{248F3623-EFB8-12BD-17D6-AE768BBAB3B2}"/>
              </a:ext>
            </a:extLst>
          </p:cNvPr>
          <p:cNvSpPr/>
          <p:nvPr userDrawn="1"/>
        </p:nvSpPr>
        <p:spPr>
          <a:xfrm>
            <a:off x="-1298235" y="1500799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Schriftart: </a:t>
            </a:r>
            <a:r>
              <a:rPr lang="de-DE" sz="899" b="1">
                <a:solidFill>
                  <a:schemeClr val="bg2">
                    <a:lumMod val="50000"/>
                  </a:schemeClr>
                </a:solidFill>
              </a:rPr>
              <a:t>SATOSHI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4A638EE-F20F-FCA1-E9D5-B54584DF8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37" y="2318613"/>
            <a:ext cx="6757085" cy="191368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395" b="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Mastertitelformat</a:t>
            </a:r>
            <a:br>
              <a:rPr lang="en-GB" noProof="0"/>
            </a:br>
            <a:r>
              <a:rPr lang="en-GB" noProof="0" err="1"/>
              <a:t>bearbeiten</a:t>
            </a:r>
            <a:endParaRPr lang="en-GB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D0AAC3-8BB9-5046-7F70-6F83145F4DFF}"/>
              </a:ext>
            </a:extLst>
          </p:cNvPr>
          <p:cNvSpPr/>
          <p:nvPr userDrawn="1"/>
        </p:nvSpPr>
        <p:spPr>
          <a:xfrm>
            <a:off x="-98085" y="5228048"/>
            <a:ext cx="12666221" cy="75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4133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CC988C5D-15E1-1A46-5512-FA5CB8DD2D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000" y="1175048"/>
            <a:ext cx="1332451" cy="10427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8F6AC2-6012-0467-BA3B-CF3F556921AC}"/>
              </a:ext>
            </a:extLst>
          </p:cNvPr>
          <p:cNvSpPr/>
          <p:nvPr userDrawn="1"/>
        </p:nvSpPr>
        <p:spPr>
          <a:xfrm>
            <a:off x="7386303" y="488765"/>
            <a:ext cx="3135923" cy="313419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  <p:sp>
        <p:nvSpPr>
          <p:cNvPr id="15" name="Rechteck: gefaltete Ecke 14">
            <a:extLst>
              <a:ext uri="{FF2B5EF4-FFF2-40B4-BE49-F238E27FC236}">
                <a16:creationId xmlns:a16="http://schemas.microsoft.com/office/drawing/2014/main" id="{CDA979D2-7376-689F-F363-F00263796333}"/>
              </a:ext>
            </a:extLst>
          </p:cNvPr>
          <p:cNvSpPr/>
          <p:nvPr userDrawn="1"/>
        </p:nvSpPr>
        <p:spPr>
          <a:xfrm>
            <a:off x="-1316153" y="3142500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Slogan: „Shaping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global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energy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transition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“ bleibt</a:t>
            </a:r>
          </a:p>
        </p:txBody>
      </p:sp>
      <p:sp>
        <p:nvSpPr>
          <p:cNvPr id="16" name="Rechteck: gefaltete Ecke 15">
            <a:extLst>
              <a:ext uri="{FF2B5EF4-FFF2-40B4-BE49-F238E27FC236}">
                <a16:creationId xmlns:a16="http://schemas.microsoft.com/office/drawing/2014/main" id="{5595E915-6113-16AE-2C92-4D4DCAA95C55}"/>
              </a:ext>
            </a:extLst>
          </p:cNvPr>
          <p:cNvSpPr/>
          <p:nvPr userDrawn="1"/>
        </p:nvSpPr>
        <p:spPr>
          <a:xfrm>
            <a:off x="-1322455" y="4831783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Titel der Präsentation hier nennen,</a:t>
            </a:r>
          </a:p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zweite Zeile ggf. Ort, Datum, Name</a:t>
            </a:r>
          </a:p>
        </p:txBody>
      </p:sp>
      <p:sp>
        <p:nvSpPr>
          <p:cNvPr id="17" name="Rechteck: gefaltete Ecke 16">
            <a:extLst>
              <a:ext uri="{FF2B5EF4-FFF2-40B4-BE49-F238E27FC236}">
                <a16:creationId xmlns:a16="http://schemas.microsoft.com/office/drawing/2014/main" id="{248F3623-EFB8-12BD-17D6-AE768BBAB3B2}"/>
              </a:ext>
            </a:extLst>
          </p:cNvPr>
          <p:cNvSpPr/>
          <p:nvPr userDrawn="1"/>
        </p:nvSpPr>
        <p:spPr>
          <a:xfrm>
            <a:off x="-1298235" y="1500799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Schriftart: </a:t>
            </a:r>
            <a:r>
              <a:rPr lang="de-DE" sz="899" b="1">
                <a:solidFill>
                  <a:schemeClr val="bg2">
                    <a:lumMod val="50000"/>
                  </a:schemeClr>
                </a:solidFill>
              </a:rPr>
              <a:t>SATOSHI</a:t>
            </a:r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A84B3906-3FEC-FC21-7D91-E17EF4AF16E3}"/>
              </a:ext>
            </a:extLst>
          </p:cNvPr>
          <p:cNvSpPr/>
          <p:nvPr userDrawn="1"/>
        </p:nvSpPr>
        <p:spPr>
          <a:xfrm>
            <a:off x="0" y="2318613"/>
            <a:ext cx="8141677" cy="2347993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91356" rIns="91356" bIns="91356" rtlCol="0" anchor="t"/>
          <a:lstStyle/>
          <a:p>
            <a:pPr marR="0" lvl="0" algn="l" defTabSz="913539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49" b="0" i="0" u="none" strike="noStrike" kern="1200" cap="none" spc="0" normalizeH="0" baseline="0" noProof="0">
              <a:ln>
                <a:noFill/>
              </a:ln>
              <a:solidFill>
                <a:srgbClr val="060A66"/>
              </a:solidFill>
              <a:effectLst/>
              <a:uLnTx/>
              <a:uFillTx/>
              <a:latin typeface="Satoshi" pitchFamily="2" charset="77"/>
              <a:ea typeface="+mn-ea"/>
              <a:cs typeface="+mn-cs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4A638EE-F20F-FCA1-E9D5-B54584DF8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37" y="2318613"/>
            <a:ext cx="6757085" cy="191368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395" b="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Mastertitelformat</a:t>
            </a:r>
            <a:br>
              <a:rPr lang="en-GB" noProof="0"/>
            </a:br>
            <a:r>
              <a:rPr lang="en-GB" noProof="0" err="1"/>
              <a:t>bearbeiten</a:t>
            </a:r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5B28A-C33F-3191-3EEE-99C98340AFD0}"/>
              </a:ext>
            </a:extLst>
          </p:cNvPr>
          <p:cNvSpPr/>
          <p:nvPr userDrawn="1"/>
        </p:nvSpPr>
        <p:spPr>
          <a:xfrm>
            <a:off x="9844905" y="3015774"/>
            <a:ext cx="3135923" cy="313419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</p:spTree>
    <p:extLst>
      <p:ext uri="{BB962C8B-B14F-4D97-AF65-F5344CB8AC3E}">
        <p14:creationId xmlns:p14="http://schemas.microsoft.com/office/powerpoint/2010/main" val="252166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1">
            <a:extLst>
              <a:ext uri="{FF2B5EF4-FFF2-40B4-BE49-F238E27FC236}">
                <a16:creationId xmlns:a16="http://schemas.microsoft.com/office/drawing/2014/main" id="{CD7A65C1-2B90-A197-363E-317DBF59D2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000" y="1175048"/>
            <a:ext cx="1332451" cy="10427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8F6AC2-6012-0467-BA3B-CF3F556921AC}"/>
              </a:ext>
            </a:extLst>
          </p:cNvPr>
          <p:cNvSpPr/>
          <p:nvPr userDrawn="1"/>
        </p:nvSpPr>
        <p:spPr>
          <a:xfrm>
            <a:off x="7386303" y="488765"/>
            <a:ext cx="3135923" cy="313419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  <p:sp>
        <p:nvSpPr>
          <p:cNvPr id="15" name="Rechteck: gefaltete Ecke 14">
            <a:extLst>
              <a:ext uri="{FF2B5EF4-FFF2-40B4-BE49-F238E27FC236}">
                <a16:creationId xmlns:a16="http://schemas.microsoft.com/office/drawing/2014/main" id="{CDA979D2-7376-689F-F363-F00263796333}"/>
              </a:ext>
            </a:extLst>
          </p:cNvPr>
          <p:cNvSpPr/>
          <p:nvPr userDrawn="1"/>
        </p:nvSpPr>
        <p:spPr>
          <a:xfrm>
            <a:off x="-1316153" y="3142500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Slogan: „Shaping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global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energy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transition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“ bleibt</a:t>
            </a:r>
          </a:p>
        </p:txBody>
      </p:sp>
      <p:sp>
        <p:nvSpPr>
          <p:cNvPr id="16" name="Rechteck: gefaltete Ecke 15">
            <a:extLst>
              <a:ext uri="{FF2B5EF4-FFF2-40B4-BE49-F238E27FC236}">
                <a16:creationId xmlns:a16="http://schemas.microsoft.com/office/drawing/2014/main" id="{5595E915-6113-16AE-2C92-4D4DCAA95C55}"/>
              </a:ext>
            </a:extLst>
          </p:cNvPr>
          <p:cNvSpPr/>
          <p:nvPr userDrawn="1"/>
        </p:nvSpPr>
        <p:spPr>
          <a:xfrm>
            <a:off x="-1322455" y="4831783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Titel der Präsentation hier nennen,</a:t>
            </a:r>
          </a:p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zweite Zeile ggf. Ort, Datum, Name</a:t>
            </a:r>
          </a:p>
        </p:txBody>
      </p:sp>
      <p:sp>
        <p:nvSpPr>
          <p:cNvPr id="17" name="Rechteck: gefaltete Ecke 16">
            <a:extLst>
              <a:ext uri="{FF2B5EF4-FFF2-40B4-BE49-F238E27FC236}">
                <a16:creationId xmlns:a16="http://schemas.microsoft.com/office/drawing/2014/main" id="{248F3623-EFB8-12BD-17D6-AE768BBAB3B2}"/>
              </a:ext>
            </a:extLst>
          </p:cNvPr>
          <p:cNvSpPr/>
          <p:nvPr userDrawn="1"/>
        </p:nvSpPr>
        <p:spPr>
          <a:xfrm>
            <a:off x="-1298235" y="1500799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Schriftart: </a:t>
            </a:r>
            <a:r>
              <a:rPr lang="de-DE" sz="899" b="1">
                <a:solidFill>
                  <a:schemeClr val="bg2">
                    <a:lumMod val="50000"/>
                  </a:schemeClr>
                </a:solidFill>
              </a:rPr>
              <a:t>SATOSHI</a:t>
            </a:r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A84B3906-3FEC-FC21-7D91-E17EF4AF16E3}"/>
              </a:ext>
            </a:extLst>
          </p:cNvPr>
          <p:cNvSpPr/>
          <p:nvPr userDrawn="1"/>
        </p:nvSpPr>
        <p:spPr>
          <a:xfrm>
            <a:off x="-98084" y="2318613"/>
            <a:ext cx="8239762" cy="234799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91356" rIns="91356" bIns="91356" rtlCol="0" anchor="t"/>
          <a:lstStyle/>
          <a:p>
            <a:pPr marR="0" lvl="0" algn="l" defTabSz="913539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49" b="0" i="0" u="none" strike="noStrike" kern="1200" cap="none" spc="0" normalizeH="0" baseline="0" noProof="0">
              <a:ln>
                <a:noFill/>
              </a:ln>
              <a:solidFill>
                <a:srgbClr val="060A66"/>
              </a:solidFill>
              <a:effectLst/>
              <a:uLnTx/>
              <a:uFillTx/>
              <a:latin typeface="Satoshi" pitchFamily="2" charset="77"/>
              <a:ea typeface="+mn-ea"/>
              <a:cs typeface="+mn-cs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4A638EE-F20F-FCA1-E9D5-B54584DF8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37" y="2318613"/>
            <a:ext cx="6757085" cy="191368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395" b="0">
                <a:solidFill>
                  <a:schemeClr val="tx2"/>
                </a:solidFill>
              </a:defRPr>
            </a:lvl1pPr>
          </a:lstStyle>
          <a:p>
            <a:r>
              <a:rPr lang="en-GB" noProof="0" err="1"/>
              <a:t>Mastertitelformat</a:t>
            </a:r>
            <a:br>
              <a:rPr lang="en-GB" noProof="0"/>
            </a:br>
            <a:r>
              <a:rPr lang="en-GB" noProof="0" err="1"/>
              <a:t>bearbeiten</a:t>
            </a:r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5B28A-C33F-3191-3EEE-99C98340AFD0}"/>
              </a:ext>
            </a:extLst>
          </p:cNvPr>
          <p:cNvSpPr/>
          <p:nvPr userDrawn="1"/>
        </p:nvSpPr>
        <p:spPr>
          <a:xfrm>
            <a:off x="9844905" y="3015774"/>
            <a:ext cx="3135923" cy="313419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</p:spTree>
    <p:extLst>
      <p:ext uri="{BB962C8B-B14F-4D97-AF65-F5344CB8AC3E}">
        <p14:creationId xmlns:p14="http://schemas.microsoft.com/office/powerpoint/2010/main" val="262550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8F6AC2-6012-0467-BA3B-CF3F556921AC}"/>
              </a:ext>
            </a:extLst>
          </p:cNvPr>
          <p:cNvSpPr/>
          <p:nvPr userDrawn="1"/>
        </p:nvSpPr>
        <p:spPr>
          <a:xfrm>
            <a:off x="7386303" y="488765"/>
            <a:ext cx="3135923" cy="313419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  <p:sp>
        <p:nvSpPr>
          <p:cNvPr id="15" name="Rechteck: gefaltete Ecke 14">
            <a:extLst>
              <a:ext uri="{FF2B5EF4-FFF2-40B4-BE49-F238E27FC236}">
                <a16:creationId xmlns:a16="http://schemas.microsoft.com/office/drawing/2014/main" id="{CDA979D2-7376-689F-F363-F00263796333}"/>
              </a:ext>
            </a:extLst>
          </p:cNvPr>
          <p:cNvSpPr/>
          <p:nvPr userDrawn="1"/>
        </p:nvSpPr>
        <p:spPr>
          <a:xfrm>
            <a:off x="-1316153" y="3142500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Slogan: „Shaping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global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energy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899" err="1">
                <a:solidFill>
                  <a:schemeClr val="bg2">
                    <a:lumMod val="50000"/>
                  </a:schemeClr>
                </a:solidFill>
              </a:rPr>
              <a:t>transition</a:t>
            </a:r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“ bleibt</a:t>
            </a:r>
          </a:p>
        </p:txBody>
      </p:sp>
      <p:sp>
        <p:nvSpPr>
          <p:cNvPr id="16" name="Rechteck: gefaltete Ecke 15">
            <a:extLst>
              <a:ext uri="{FF2B5EF4-FFF2-40B4-BE49-F238E27FC236}">
                <a16:creationId xmlns:a16="http://schemas.microsoft.com/office/drawing/2014/main" id="{5595E915-6113-16AE-2C92-4D4DCAA95C55}"/>
              </a:ext>
            </a:extLst>
          </p:cNvPr>
          <p:cNvSpPr/>
          <p:nvPr userDrawn="1"/>
        </p:nvSpPr>
        <p:spPr>
          <a:xfrm>
            <a:off x="-1322455" y="4831783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Titel der Präsentation hier nennen,</a:t>
            </a:r>
          </a:p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zweite Zeile ggf. Ort, Datum, Name</a:t>
            </a:r>
          </a:p>
        </p:txBody>
      </p:sp>
      <p:sp>
        <p:nvSpPr>
          <p:cNvPr id="17" name="Rechteck: gefaltete Ecke 16">
            <a:extLst>
              <a:ext uri="{FF2B5EF4-FFF2-40B4-BE49-F238E27FC236}">
                <a16:creationId xmlns:a16="http://schemas.microsoft.com/office/drawing/2014/main" id="{248F3623-EFB8-12BD-17D6-AE768BBAB3B2}"/>
              </a:ext>
            </a:extLst>
          </p:cNvPr>
          <p:cNvSpPr/>
          <p:nvPr userDrawn="1"/>
        </p:nvSpPr>
        <p:spPr>
          <a:xfrm>
            <a:off x="-1298235" y="1500799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899">
                <a:solidFill>
                  <a:schemeClr val="bg2">
                    <a:lumMod val="50000"/>
                  </a:schemeClr>
                </a:solidFill>
              </a:rPr>
              <a:t>Schriftart: </a:t>
            </a:r>
            <a:r>
              <a:rPr lang="de-DE" sz="899" b="1">
                <a:solidFill>
                  <a:schemeClr val="bg2">
                    <a:lumMod val="50000"/>
                  </a:schemeClr>
                </a:solidFill>
              </a:rPr>
              <a:t>SATOSHI</a:t>
            </a:r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A84B3906-3FEC-FC21-7D91-E17EF4AF16E3}"/>
              </a:ext>
            </a:extLst>
          </p:cNvPr>
          <p:cNvSpPr/>
          <p:nvPr userDrawn="1"/>
        </p:nvSpPr>
        <p:spPr>
          <a:xfrm>
            <a:off x="1" y="2318613"/>
            <a:ext cx="9303026" cy="2347993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91356" rIns="91356" bIns="91356" rtlCol="0" anchor="t"/>
          <a:lstStyle/>
          <a:p>
            <a:pPr marR="0" lvl="0" algn="l" defTabSz="913539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49" b="0" i="0" u="none" strike="noStrike" kern="1200" cap="none" spc="0" normalizeH="0" baseline="0" noProof="0">
              <a:ln>
                <a:noFill/>
              </a:ln>
              <a:solidFill>
                <a:srgbClr val="060A66"/>
              </a:solidFill>
              <a:effectLst/>
              <a:uLnTx/>
              <a:uFillTx/>
              <a:latin typeface="Satoshi" pitchFamily="2" charset="77"/>
              <a:ea typeface="+mn-ea"/>
              <a:cs typeface="+mn-cs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4A638EE-F20F-FCA1-E9D5-B54584DF8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37" y="2318613"/>
            <a:ext cx="8612389" cy="191368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395" b="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Mastertitelformat</a:t>
            </a:r>
            <a:br>
              <a:rPr lang="en-GB" noProof="0"/>
            </a:br>
            <a:r>
              <a:rPr lang="en-GB" noProof="0" err="1"/>
              <a:t>bearbeiten</a:t>
            </a:r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5B28A-C33F-3191-3EEE-99C98340AFD0}"/>
              </a:ext>
            </a:extLst>
          </p:cNvPr>
          <p:cNvSpPr/>
          <p:nvPr userDrawn="1"/>
        </p:nvSpPr>
        <p:spPr>
          <a:xfrm>
            <a:off x="9844905" y="3015774"/>
            <a:ext cx="3135923" cy="313419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59" b="1"/>
          </a:p>
        </p:txBody>
      </p:sp>
      <p:pic>
        <p:nvPicPr>
          <p:cNvPr id="4" name="Grafik 11">
            <a:extLst>
              <a:ext uri="{FF2B5EF4-FFF2-40B4-BE49-F238E27FC236}">
                <a16:creationId xmlns:a16="http://schemas.microsoft.com/office/drawing/2014/main" id="{83D6C8DF-D7E8-ED0F-4A8A-947A51B26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000" y="1175048"/>
            <a:ext cx="1332451" cy="104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1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6FDDE3-B2D5-25F1-84C0-C3CA6C531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98" r="23624" b="2798"/>
          <a:stretch/>
        </p:blipFill>
        <p:spPr>
          <a:xfrm>
            <a:off x="5011153" y="-24063"/>
            <a:ext cx="7180276" cy="4437565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2C79B605-1577-3B43-9986-948A566436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1474" y="4811479"/>
            <a:ext cx="9144000" cy="87830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Master-</a:t>
            </a:r>
            <a:r>
              <a:rPr lang="en-US" noProof="0" err="1"/>
              <a:t>Untertitelformat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15" name="Rechteck: gefaltete Ecke 14">
            <a:extLst>
              <a:ext uri="{FF2B5EF4-FFF2-40B4-BE49-F238E27FC236}">
                <a16:creationId xmlns:a16="http://schemas.microsoft.com/office/drawing/2014/main" id="{CDA979D2-7376-689F-F363-F00263796333}"/>
              </a:ext>
            </a:extLst>
          </p:cNvPr>
          <p:cNvSpPr/>
          <p:nvPr userDrawn="1"/>
        </p:nvSpPr>
        <p:spPr>
          <a:xfrm>
            <a:off x="-1316153" y="3142499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900">
                <a:solidFill>
                  <a:schemeClr val="bg2">
                    <a:lumMod val="50000"/>
                  </a:schemeClr>
                </a:solidFill>
              </a:rPr>
              <a:t>Slogan: „Shaping </a:t>
            </a:r>
            <a:r>
              <a:rPr lang="de-DE" sz="90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de-DE" sz="900">
                <a:solidFill>
                  <a:schemeClr val="bg2">
                    <a:lumMod val="50000"/>
                  </a:schemeClr>
                </a:solidFill>
              </a:rPr>
              <a:t> global </a:t>
            </a:r>
            <a:r>
              <a:rPr lang="de-DE" sz="900" err="1">
                <a:solidFill>
                  <a:schemeClr val="bg2">
                    <a:lumMod val="50000"/>
                  </a:schemeClr>
                </a:solidFill>
              </a:rPr>
              <a:t>energy</a:t>
            </a:r>
            <a:r>
              <a:rPr lang="de-DE" sz="9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900" err="1">
                <a:solidFill>
                  <a:schemeClr val="bg2">
                    <a:lumMod val="50000"/>
                  </a:schemeClr>
                </a:solidFill>
              </a:rPr>
              <a:t>transition</a:t>
            </a:r>
            <a:r>
              <a:rPr lang="de-DE" sz="900">
                <a:solidFill>
                  <a:schemeClr val="bg2">
                    <a:lumMod val="50000"/>
                  </a:schemeClr>
                </a:solidFill>
              </a:rPr>
              <a:t>“ bleibt</a:t>
            </a:r>
          </a:p>
        </p:txBody>
      </p:sp>
      <p:sp>
        <p:nvSpPr>
          <p:cNvPr id="16" name="Rechteck: gefaltete Ecke 15">
            <a:extLst>
              <a:ext uri="{FF2B5EF4-FFF2-40B4-BE49-F238E27FC236}">
                <a16:creationId xmlns:a16="http://schemas.microsoft.com/office/drawing/2014/main" id="{5595E915-6113-16AE-2C92-4D4DCAA95C55}"/>
              </a:ext>
            </a:extLst>
          </p:cNvPr>
          <p:cNvSpPr/>
          <p:nvPr userDrawn="1"/>
        </p:nvSpPr>
        <p:spPr>
          <a:xfrm>
            <a:off x="-1322455" y="4831783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900">
                <a:solidFill>
                  <a:schemeClr val="bg2">
                    <a:lumMod val="50000"/>
                  </a:schemeClr>
                </a:solidFill>
              </a:rPr>
              <a:t>Titel der Präsentation hier nennen,</a:t>
            </a:r>
          </a:p>
          <a:p>
            <a:pPr algn="l"/>
            <a:r>
              <a:rPr lang="de-DE" sz="900">
                <a:solidFill>
                  <a:schemeClr val="bg2">
                    <a:lumMod val="50000"/>
                  </a:schemeClr>
                </a:solidFill>
              </a:rPr>
              <a:t>zweite Zeile ggf. Ort, Datum, Name</a:t>
            </a:r>
          </a:p>
        </p:txBody>
      </p:sp>
      <p:sp>
        <p:nvSpPr>
          <p:cNvPr id="17" name="Rechteck: gefaltete Ecke 16">
            <a:extLst>
              <a:ext uri="{FF2B5EF4-FFF2-40B4-BE49-F238E27FC236}">
                <a16:creationId xmlns:a16="http://schemas.microsoft.com/office/drawing/2014/main" id="{248F3623-EFB8-12BD-17D6-AE768BBAB3B2}"/>
              </a:ext>
            </a:extLst>
          </p:cNvPr>
          <p:cNvSpPr/>
          <p:nvPr userDrawn="1"/>
        </p:nvSpPr>
        <p:spPr>
          <a:xfrm>
            <a:off x="-1298235" y="1500799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900">
                <a:solidFill>
                  <a:schemeClr val="bg2">
                    <a:lumMod val="50000"/>
                  </a:schemeClr>
                </a:solidFill>
              </a:rPr>
              <a:t>Schriftart: </a:t>
            </a:r>
            <a:r>
              <a:rPr lang="de-DE" sz="900" b="1">
                <a:solidFill>
                  <a:schemeClr val="bg2">
                    <a:lumMod val="50000"/>
                  </a:schemeClr>
                </a:solidFill>
              </a:rPr>
              <a:t>SATOSHI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00A1D2-94E4-8C41-AD6F-E3B299B626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4927" y="473497"/>
            <a:ext cx="1332451" cy="10427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FCD44A-B944-0A49-B17B-D1A4C23BA9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474" y="1516285"/>
            <a:ext cx="9144000" cy="2526326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noProof="0" err="1"/>
              <a:t>Mastertitelformat</a:t>
            </a:r>
            <a:r>
              <a:rPr lang="en-US" noProof="0"/>
              <a:t> 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66B4AA04-2956-9AB9-C089-54E03D62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2C4548E8-02C1-5BA0-7521-D95C7D5B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H2Global: Bringing the clean H2 market to fruition</a:t>
            </a:r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372AC88C-2D86-C59D-68CB-50F97DB4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BE950843-EF9D-9D1C-ADEE-0DAA4FF078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563" b="10599"/>
          <a:stretch/>
        </p:blipFill>
        <p:spPr>
          <a:xfrm>
            <a:off x="9663225" y="6120759"/>
            <a:ext cx="2231972" cy="4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8BFD9-B876-004E-8D2A-5F8523ABB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11160000" cy="900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E0F7ABA7-1918-03B5-D39F-CCE5352D7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7701" y="630002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9931F16-E9D9-7D58-A303-3F1D5CB10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701" y="6156448"/>
            <a:ext cx="34747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H2Global: Bringing the clean H2 market to fruition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2A94A7-DAE5-3988-11DD-A28DBBB26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701" y="644360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C93CD47-7D16-9D7B-51CA-8463D151BC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1449388"/>
            <a:ext cx="11160125" cy="45005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6222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hink-cell data - do not delete" hidden="1">
            <a:extLst>
              <a:ext uri="{FF2B5EF4-FFF2-40B4-BE49-F238E27FC236}">
                <a16:creationId xmlns:a16="http://schemas.microsoft.com/office/drawing/2014/main" id="{3DE7A6C6-4B95-2C7E-B32F-A85FEC9003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21042259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473" imgH="476" progId="TCLayout.ActiveDocument.1">
                  <p:embed/>
                </p:oleObj>
              </mc:Choice>
              <mc:Fallback>
                <p:oleObj name="think-cell Slide" r:id="rId22" imgW="473" imgH="476" progId="TCLayout.ActiveDocument.1">
                  <p:embed/>
                  <p:pic>
                    <p:nvPicPr>
                      <p:cNvPr id="1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DE7A6C6-4B95-2C7E-B32F-A85FEC9003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866425D-DD93-F04F-9D8E-1E2A7A52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368299"/>
            <a:ext cx="11160000" cy="9001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noProof="0"/>
              <a:t>Mastertitelformat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BC377C-C725-B94E-9B6A-3B7483F0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063" y="1449388"/>
            <a:ext cx="11160000" cy="44993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Mastertextformat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5E13E166-232D-7661-557E-F20DEAE0A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7701" y="630002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DE"/>
              <a:t>February 2025</a:t>
            </a:r>
            <a:endParaRPr lang="en-US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E57F8A9-A4A2-8878-3F7F-A52B05666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701" y="6156448"/>
            <a:ext cx="34747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H2Global: Bringing the clean H2 market to fruition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1713B37-DA08-6919-5412-24380E239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701" y="6443608"/>
            <a:ext cx="347472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defRPr>
            </a:lvl1pPr>
          </a:lstStyle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hteck: gefaltete Ecke 14">
            <a:extLst>
              <a:ext uri="{FF2B5EF4-FFF2-40B4-BE49-F238E27FC236}">
                <a16:creationId xmlns:a16="http://schemas.microsoft.com/office/drawing/2014/main" id="{8238F094-D586-7E14-8899-0BFA840AC2EA}"/>
              </a:ext>
            </a:extLst>
          </p:cNvPr>
          <p:cNvSpPr/>
          <p:nvPr userDrawn="1"/>
        </p:nvSpPr>
        <p:spPr>
          <a:xfrm>
            <a:off x="-1289540" y="379413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900">
                <a:solidFill>
                  <a:schemeClr val="bg2">
                    <a:lumMod val="50000"/>
                  </a:schemeClr>
                </a:solidFill>
              </a:rPr>
              <a:t>Erste Zeile Überschrift </a:t>
            </a:r>
            <a:r>
              <a:rPr lang="de-DE" sz="900" b="1">
                <a:solidFill>
                  <a:schemeClr val="bg2">
                    <a:lumMod val="50000"/>
                  </a:schemeClr>
                </a:solidFill>
              </a:rPr>
              <a:t>FETT</a:t>
            </a:r>
          </a:p>
          <a:p>
            <a:pPr algn="l"/>
            <a:endParaRPr lang="de-DE" sz="900" b="1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de-DE" sz="900">
                <a:solidFill>
                  <a:schemeClr val="bg2">
                    <a:lumMod val="50000"/>
                  </a:schemeClr>
                </a:solidFill>
              </a:rPr>
              <a:t>Zweite Zeile (Untertitel) normal</a:t>
            </a:r>
          </a:p>
        </p:txBody>
      </p:sp>
      <p:sp>
        <p:nvSpPr>
          <p:cNvPr id="19" name="Rechteck: gefaltete Ecke 18">
            <a:extLst>
              <a:ext uri="{FF2B5EF4-FFF2-40B4-BE49-F238E27FC236}">
                <a16:creationId xmlns:a16="http://schemas.microsoft.com/office/drawing/2014/main" id="{D2DFAC42-1DF8-6322-8457-174AE35EA4C9}"/>
              </a:ext>
            </a:extLst>
          </p:cNvPr>
          <p:cNvSpPr/>
          <p:nvPr userDrawn="1"/>
        </p:nvSpPr>
        <p:spPr>
          <a:xfrm>
            <a:off x="-1270588" y="5973083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US" sz="900" b="1" noProof="0" err="1">
                <a:solidFill>
                  <a:schemeClr val="bg1">
                    <a:lumMod val="50000"/>
                  </a:schemeClr>
                </a:solidFill>
              </a:rPr>
              <a:t>Fußzeile</a:t>
            </a:r>
            <a:r>
              <a:rPr lang="en-US" sz="900" b="1" noProof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noProof="0" err="1">
                <a:solidFill>
                  <a:schemeClr val="bg1">
                    <a:lumMod val="50000"/>
                  </a:schemeClr>
                </a:solidFill>
              </a:rPr>
              <a:t>einfügen</a:t>
            </a:r>
            <a:r>
              <a:rPr lang="en-US" sz="900" b="1" noProof="0">
                <a:solidFill>
                  <a:schemeClr val="bg1">
                    <a:lumMod val="50000"/>
                  </a:schemeClr>
                </a:solidFill>
              </a:rPr>
              <a:t> und </a:t>
            </a:r>
            <a:r>
              <a:rPr lang="en-US" sz="900" b="1" noProof="0" err="1">
                <a:solidFill>
                  <a:schemeClr val="bg1">
                    <a:lumMod val="50000"/>
                  </a:schemeClr>
                </a:solidFill>
              </a:rPr>
              <a:t>anpassen</a:t>
            </a:r>
            <a:br>
              <a:rPr lang="en-US" sz="900" noProof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900" noProof="0" err="1">
                <a:solidFill>
                  <a:schemeClr val="bg1">
                    <a:lumMod val="50000"/>
                  </a:schemeClr>
                </a:solidFill>
              </a:rPr>
              <a:t>direkt</a:t>
            </a:r>
            <a:r>
              <a:rPr lang="en-US" sz="900" noProof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noProof="0" err="1">
                <a:solidFill>
                  <a:schemeClr val="bg1">
                    <a:lumMod val="50000"/>
                  </a:schemeClr>
                </a:solidFill>
              </a:rPr>
              <a:t>im</a:t>
            </a:r>
            <a:r>
              <a:rPr lang="en-US" sz="900" noProof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noProof="0" err="1">
                <a:solidFill>
                  <a:schemeClr val="bg1">
                    <a:lumMod val="50000"/>
                  </a:schemeClr>
                </a:solidFill>
              </a:rPr>
              <a:t>Menü</a:t>
            </a:r>
            <a:r>
              <a:rPr lang="en-US" sz="900" noProof="0">
                <a:solidFill>
                  <a:schemeClr val="bg1">
                    <a:lumMod val="50000"/>
                  </a:schemeClr>
                </a:solidFill>
              </a:rPr>
              <a:t> “Kopf- und </a:t>
            </a:r>
            <a:r>
              <a:rPr lang="en-US" sz="900" noProof="0" err="1">
                <a:solidFill>
                  <a:schemeClr val="bg1">
                    <a:lumMod val="50000"/>
                  </a:schemeClr>
                </a:solidFill>
              </a:rPr>
              <a:t>Fußziele</a:t>
            </a:r>
            <a:r>
              <a:rPr lang="en-US" sz="900" noProof="0">
                <a:solidFill>
                  <a:schemeClr val="bg1">
                    <a:lumMod val="50000"/>
                  </a:schemeClr>
                </a:solidFill>
              </a:rPr>
              <a:t>”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9C857EC-ABBB-32A1-9249-7A14B40682F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517843" y="6523462"/>
            <a:ext cx="263559" cy="328368"/>
          </a:xfrm>
          <a:prstGeom prst="rect">
            <a:avLst/>
          </a:prstGeom>
        </p:spPr>
      </p:pic>
      <p:sp>
        <p:nvSpPr>
          <p:cNvPr id="22" name="Rechteck: gefaltete Ecke 21">
            <a:extLst>
              <a:ext uri="{FF2B5EF4-FFF2-40B4-BE49-F238E27FC236}">
                <a16:creationId xmlns:a16="http://schemas.microsoft.com/office/drawing/2014/main" id="{ED14467B-8A58-EF65-A608-6955B2B0B863}"/>
              </a:ext>
            </a:extLst>
          </p:cNvPr>
          <p:cNvSpPr/>
          <p:nvPr userDrawn="1"/>
        </p:nvSpPr>
        <p:spPr>
          <a:xfrm>
            <a:off x="-1298235" y="1500799"/>
            <a:ext cx="1200150" cy="900112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900">
                <a:solidFill>
                  <a:schemeClr val="bg2">
                    <a:lumMod val="50000"/>
                  </a:schemeClr>
                </a:solidFill>
              </a:rPr>
              <a:t>Schriftart: </a:t>
            </a:r>
            <a:r>
              <a:rPr lang="de-DE" sz="900" b="1">
                <a:solidFill>
                  <a:schemeClr val="bg2">
                    <a:lumMod val="50000"/>
                  </a:schemeClr>
                </a:solidFill>
              </a:rPr>
              <a:t>SATOSHI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0E8448-4F4A-C86B-7A45-57809062D3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39543" b="5844"/>
          <a:stretch/>
        </p:blipFill>
        <p:spPr>
          <a:xfrm>
            <a:off x="10273584" y="6290412"/>
            <a:ext cx="1455747" cy="2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  <p:sldLayoutId id="2147483668" r:id="rId3"/>
    <p:sldLayoutId id="2147483670" r:id="rId4"/>
    <p:sldLayoutId id="2147483664" r:id="rId5"/>
    <p:sldLayoutId id="2147483666" r:id="rId6"/>
    <p:sldLayoutId id="2147483665" r:id="rId7"/>
    <p:sldLayoutId id="2147483649" r:id="rId8"/>
    <p:sldLayoutId id="2147483654" r:id="rId9"/>
    <p:sldLayoutId id="2147483659" r:id="rId10"/>
    <p:sldLayoutId id="2147483669" r:id="rId11"/>
    <p:sldLayoutId id="2147483655" r:id="rId12"/>
    <p:sldLayoutId id="2147483652" r:id="rId13"/>
    <p:sldLayoutId id="2147483658" r:id="rId14"/>
    <p:sldLayoutId id="2147483651" r:id="rId15"/>
    <p:sldLayoutId id="2147483650" r:id="rId16"/>
    <p:sldLayoutId id="2147483653" r:id="rId17"/>
    <p:sldLayoutId id="2147483656" r:id="rId18"/>
    <p:sldLayoutId id="2147483660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Satoshi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6"/>
        </a:buBlip>
        <a:defRPr sz="1600" kern="1200">
          <a:solidFill>
            <a:schemeClr val="tx1"/>
          </a:solidFill>
          <a:latin typeface="Satoshi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6"/>
        </a:buBlip>
        <a:defRPr sz="1600" kern="1200">
          <a:solidFill>
            <a:schemeClr val="tx1"/>
          </a:solidFill>
          <a:latin typeface="Satoshi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6"/>
        </a:buBlip>
        <a:defRPr sz="1600" kern="1200">
          <a:solidFill>
            <a:schemeClr val="tx1"/>
          </a:solidFill>
          <a:latin typeface="Satoshi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6"/>
        </a:buBlip>
        <a:defRPr sz="1600" kern="1200">
          <a:solidFill>
            <a:schemeClr val="tx1"/>
          </a:solidFill>
          <a:latin typeface="Satoshi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6"/>
        </a:buBlip>
        <a:defRPr sz="1600" kern="1200">
          <a:solidFill>
            <a:schemeClr val="tx1"/>
          </a:solidFill>
          <a:latin typeface="Satoshi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913" userDrawn="1">
          <p15:clr>
            <a:srgbClr val="F26B43"/>
          </p15:clr>
        </p15:guide>
        <p15:guide id="4" orient="horz" pos="3768" userDrawn="1">
          <p15:clr>
            <a:srgbClr val="F26B43"/>
          </p15:clr>
        </p15:guide>
        <p15:guide id="5" pos="325" userDrawn="1">
          <p15:clr>
            <a:srgbClr val="F26B43"/>
          </p15:clr>
        </p15:guide>
        <p15:guide id="6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3.png"/><Relationship Id="rId18" Type="http://schemas.openxmlformats.org/officeDocument/2006/relationships/image" Target="../media/image55.svg"/><Relationship Id="rId26" Type="http://schemas.openxmlformats.org/officeDocument/2006/relationships/image" Target="../media/image63.sv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58.png"/><Relationship Id="rId7" Type="http://schemas.openxmlformats.org/officeDocument/2006/relationships/image" Target="../media/image46.svg"/><Relationship Id="rId12" Type="http://schemas.openxmlformats.org/officeDocument/2006/relationships/image" Target="../media/image50.sv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11" Type="http://schemas.openxmlformats.org/officeDocument/2006/relationships/image" Target="../media/image41.png"/><Relationship Id="rId24" Type="http://schemas.openxmlformats.org/officeDocument/2006/relationships/image" Target="../media/image61.svg"/><Relationship Id="rId5" Type="http://schemas.openxmlformats.org/officeDocument/2006/relationships/image" Target="../media/image1.emf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9.jpg"/><Relationship Id="rId19" Type="http://schemas.openxmlformats.org/officeDocument/2006/relationships/image" Target="../media/image56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8.svg"/><Relationship Id="rId14" Type="http://schemas.openxmlformats.org/officeDocument/2006/relationships/image" Target="../media/image51.svg"/><Relationship Id="rId22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5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6" Type="http://schemas.openxmlformats.org/officeDocument/2006/relationships/image" Target="../media/image6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45.png"/><Relationship Id="rId18" Type="http://schemas.openxmlformats.org/officeDocument/2006/relationships/image" Target="../media/image55.svg"/><Relationship Id="rId26" Type="http://schemas.openxmlformats.org/officeDocument/2006/relationships/image" Target="../media/image63.sv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58.png"/><Relationship Id="rId7" Type="http://schemas.openxmlformats.org/officeDocument/2006/relationships/image" Target="../media/image52.png"/><Relationship Id="rId12" Type="http://schemas.openxmlformats.org/officeDocument/2006/relationships/image" Target="../media/image51.sv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48.svg"/><Relationship Id="rId20" Type="http://schemas.openxmlformats.org/officeDocument/2006/relationships/image" Target="../media/image57.svg"/><Relationship Id="rId1" Type="http://schemas.openxmlformats.org/officeDocument/2006/relationships/tags" Target="../tags/tag13.xml"/><Relationship Id="rId6" Type="http://schemas.openxmlformats.org/officeDocument/2006/relationships/image" Target="../media/image1.emf"/><Relationship Id="rId11" Type="http://schemas.openxmlformats.org/officeDocument/2006/relationships/image" Target="../media/image43.png"/><Relationship Id="rId24" Type="http://schemas.openxmlformats.org/officeDocument/2006/relationships/image" Target="../media/image61.sv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47.png"/><Relationship Id="rId23" Type="http://schemas.openxmlformats.org/officeDocument/2006/relationships/image" Target="../media/image60.png"/><Relationship Id="rId10" Type="http://schemas.openxmlformats.org/officeDocument/2006/relationships/image" Target="../media/image50.svg"/><Relationship Id="rId19" Type="http://schemas.openxmlformats.org/officeDocument/2006/relationships/image" Target="../media/image56.png"/><Relationship Id="rId4" Type="http://schemas.openxmlformats.org/officeDocument/2006/relationships/image" Target="../media/image68.pn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0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6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26" Type="http://schemas.openxmlformats.org/officeDocument/2006/relationships/image" Target="../media/image75.sv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5" Type="http://schemas.openxmlformats.org/officeDocument/2006/relationships/image" Target="../media/image74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78.png"/><Relationship Id="rId1" Type="http://schemas.openxmlformats.org/officeDocument/2006/relationships/tags" Target="../tags/tag15.xml"/><Relationship Id="rId6" Type="http://schemas.openxmlformats.org/officeDocument/2006/relationships/image" Target="../media/image73.png"/><Relationship Id="rId11" Type="http://schemas.openxmlformats.org/officeDocument/2006/relationships/image" Target="../media/image54.png"/><Relationship Id="rId24" Type="http://schemas.openxmlformats.org/officeDocument/2006/relationships/image" Target="../media/image51.svg"/><Relationship Id="rId5" Type="http://schemas.openxmlformats.org/officeDocument/2006/relationships/image" Target="../media/image1.emf"/><Relationship Id="rId15" Type="http://schemas.openxmlformats.org/officeDocument/2006/relationships/image" Target="../media/image58.png"/><Relationship Id="rId23" Type="http://schemas.openxmlformats.org/officeDocument/2006/relationships/image" Target="../media/image43.png"/><Relationship Id="rId28" Type="http://schemas.openxmlformats.org/officeDocument/2006/relationships/image" Target="../media/image77.svg"/><Relationship Id="rId10" Type="http://schemas.openxmlformats.org/officeDocument/2006/relationships/image" Target="../media/image48.svg"/><Relationship Id="rId19" Type="http://schemas.openxmlformats.org/officeDocument/2006/relationships/image" Target="../media/image62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7.png"/><Relationship Id="rId14" Type="http://schemas.openxmlformats.org/officeDocument/2006/relationships/image" Target="../media/image57.svg"/><Relationship Id="rId22" Type="http://schemas.openxmlformats.org/officeDocument/2006/relationships/image" Target="../media/image50.svg"/><Relationship Id="rId27" Type="http://schemas.openxmlformats.org/officeDocument/2006/relationships/image" Target="../media/image76.png"/><Relationship Id="rId30" Type="http://schemas.openxmlformats.org/officeDocument/2006/relationships/image" Target="../media/image7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1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image" Target="../media/image8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26" Type="http://schemas.openxmlformats.org/officeDocument/2006/relationships/image" Target="../media/image77.sv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74.png"/><Relationship Id="rId7" Type="http://schemas.openxmlformats.org/officeDocument/2006/relationships/image" Target="../media/image46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5" Type="http://schemas.openxmlformats.org/officeDocument/2006/relationships/image" Target="../media/image76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60.png"/><Relationship Id="rId20" Type="http://schemas.openxmlformats.org/officeDocument/2006/relationships/image" Target="../media/image84.jpg"/><Relationship Id="rId29" Type="http://schemas.openxmlformats.org/officeDocument/2006/relationships/image" Target="../media/image41.png"/><Relationship Id="rId1" Type="http://schemas.openxmlformats.org/officeDocument/2006/relationships/tags" Target="../tags/tag17.xml"/><Relationship Id="rId6" Type="http://schemas.openxmlformats.org/officeDocument/2006/relationships/image" Target="../media/image45.png"/><Relationship Id="rId11" Type="http://schemas.openxmlformats.org/officeDocument/2006/relationships/image" Target="../media/image55.svg"/><Relationship Id="rId24" Type="http://schemas.openxmlformats.org/officeDocument/2006/relationships/image" Target="../media/image53.svg"/><Relationship Id="rId32" Type="http://schemas.openxmlformats.org/officeDocument/2006/relationships/image" Target="../media/image51.svg"/><Relationship Id="rId5" Type="http://schemas.openxmlformats.org/officeDocument/2006/relationships/image" Target="../media/image1.emf"/><Relationship Id="rId15" Type="http://schemas.openxmlformats.org/officeDocument/2006/relationships/image" Target="../media/image59.svg"/><Relationship Id="rId23" Type="http://schemas.openxmlformats.org/officeDocument/2006/relationships/image" Target="../media/image52.png"/><Relationship Id="rId28" Type="http://schemas.openxmlformats.org/officeDocument/2006/relationships/image" Target="../media/image79.sv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31" Type="http://schemas.openxmlformats.org/officeDocument/2006/relationships/image" Target="../media/image4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8.svg"/><Relationship Id="rId14" Type="http://schemas.openxmlformats.org/officeDocument/2006/relationships/image" Target="../media/image58.png"/><Relationship Id="rId22" Type="http://schemas.openxmlformats.org/officeDocument/2006/relationships/image" Target="../media/image75.svg"/><Relationship Id="rId27" Type="http://schemas.openxmlformats.org/officeDocument/2006/relationships/image" Target="../media/image78.png"/><Relationship Id="rId30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6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6" Type="http://schemas.openxmlformats.org/officeDocument/2006/relationships/image" Target="../media/image8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8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6" Type="http://schemas.openxmlformats.org/officeDocument/2006/relationships/image" Target="../media/image40.png"/><Relationship Id="rId11" Type="http://schemas.openxmlformats.org/officeDocument/2006/relationships/image" Target="../media/image93.png"/><Relationship Id="rId5" Type="http://schemas.openxmlformats.org/officeDocument/2006/relationships/image" Target="../media/image1.emf"/><Relationship Id="rId10" Type="http://schemas.openxmlformats.org/officeDocument/2006/relationships/image" Target="../media/image92.svg"/><Relationship Id="rId4" Type="http://schemas.openxmlformats.org/officeDocument/2006/relationships/oleObject" Target="../embeddings/oleObject3.bin"/><Relationship Id="rId9" Type="http://schemas.openxmlformats.org/officeDocument/2006/relationships/image" Target="../media/image91.png"/><Relationship Id="rId14" Type="http://schemas.openxmlformats.org/officeDocument/2006/relationships/image" Target="../media/image9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h2-global.org/library" TargetMode="External"/><Relationship Id="rId5" Type="http://schemas.openxmlformats.org/officeDocument/2006/relationships/hyperlink" Target="https://www.h2-global.org/" TargetMode="External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26" Type="http://schemas.openxmlformats.org/officeDocument/2006/relationships/hyperlink" Target="https://maps.iee.fraunhofer.de/ptx-kenya-atlas/" TargetMode="External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5.sv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9.sv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5" Type="http://schemas.openxmlformats.org/officeDocument/2006/relationships/image" Target="../media/image1.emf"/><Relationship Id="rId15" Type="http://schemas.openxmlformats.org/officeDocument/2006/relationships/image" Target="../media/image29.svg"/><Relationship Id="rId23" Type="http://schemas.openxmlformats.org/officeDocument/2006/relationships/image" Target="../media/image37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1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11" Type="http://schemas.openxmlformats.org/officeDocument/2006/relationships/image" Target="../media/image3.png"/><Relationship Id="rId5" Type="http://schemas.openxmlformats.org/officeDocument/2006/relationships/image" Target="../media/image1.emf"/><Relationship Id="rId10" Type="http://schemas.openxmlformats.org/officeDocument/2006/relationships/image" Target="../media/image44.sv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9A794-BEAE-5702-B80A-B86A24EBF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7ABEB0-24BC-3CDA-68BA-EE199FA96F79}"/>
              </a:ext>
            </a:extLst>
          </p:cNvPr>
          <p:cNvGrpSpPr>
            <a:grpSpLocks/>
          </p:cNvGrpSpPr>
          <p:nvPr/>
        </p:nvGrpSpPr>
        <p:grpSpPr>
          <a:xfrm>
            <a:off x="3709330" y="0"/>
            <a:ext cx="8482670" cy="6854188"/>
            <a:chOff x="3709330" y="0"/>
            <a:chExt cx="8482670" cy="6858000"/>
          </a:xfrm>
        </p:grpSpPr>
        <p:pic>
          <p:nvPicPr>
            <p:cNvPr id="6" name="Picture 5" descr="A person and person wearing safety vests and helmets&#10;&#10;AI-generated content may be incorrect.">
              <a:extLst>
                <a:ext uri="{FF2B5EF4-FFF2-40B4-BE49-F238E27FC236}">
                  <a16:creationId xmlns:a16="http://schemas.microsoft.com/office/drawing/2014/main" id="{85CB2FEB-45EA-402E-872E-8156EFB25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610" t="11316" r="19680" b="9055"/>
            <a:stretch/>
          </p:blipFill>
          <p:spPr>
            <a:xfrm>
              <a:off x="3709330" y="0"/>
              <a:ext cx="8482670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966519-5144-5256-2EDB-1EAB1B5FC3D6}"/>
                </a:ext>
              </a:extLst>
            </p:cNvPr>
            <p:cNvSpPr>
              <a:spLocks/>
            </p:cNvSpPr>
            <p:nvPr/>
          </p:nvSpPr>
          <p:spPr>
            <a:xfrm>
              <a:off x="3988013" y="0"/>
              <a:ext cx="8203987" cy="2443524"/>
            </a:xfrm>
            <a:prstGeom prst="rect">
              <a:avLst/>
            </a:pr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35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71612A-9A09-C2B6-AC8A-AC53306602F4}"/>
                </a:ext>
              </a:extLst>
            </p:cNvPr>
            <p:cNvSpPr>
              <a:spLocks/>
            </p:cNvSpPr>
            <p:nvPr/>
          </p:nvSpPr>
          <p:spPr>
            <a:xfrm rot="10800000">
              <a:off x="3988012" y="4456740"/>
              <a:ext cx="8203988" cy="2401258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0ED3936-04D7-749D-2262-FAC5597F1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15367"/>
            <a:ext cx="7630403" cy="6911788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DDFCE32B-47D7-E25F-EE3C-3AAC354C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48" y="2511081"/>
            <a:ext cx="6423351" cy="1637418"/>
          </a:xfrm>
        </p:spPr>
        <p:txBody>
          <a:bodyPr>
            <a:noAutofit/>
          </a:bodyPr>
          <a:lstStyle/>
          <a:p>
            <a:r>
              <a:rPr lang="en-US" sz="4800" noProof="1">
                <a:solidFill>
                  <a:schemeClr val="bg1"/>
                </a:solidFill>
                <a:latin typeface="Satoshi"/>
              </a:rPr>
              <a:t>Renewable Ammonia:</a:t>
            </a:r>
            <a:br>
              <a:rPr lang="en-US" sz="4800" b="0" noProof="1">
                <a:solidFill>
                  <a:schemeClr val="bg1"/>
                </a:solidFill>
                <a:latin typeface="Satoshi"/>
              </a:rPr>
            </a:br>
            <a:r>
              <a:rPr lang="en-US" sz="4800" b="0" noProof="1">
                <a:solidFill>
                  <a:schemeClr val="bg1"/>
                </a:solidFill>
                <a:latin typeface="Satoshi"/>
              </a:rPr>
              <a:t>Kenya’s Business Case</a:t>
            </a:r>
            <a:endParaRPr lang="en-US" sz="4800" b="1" noProof="1">
              <a:solidFill>
                <a:schemeClr val="bg1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29EDA71-2910-AD61-3B1D-80CE59049FF7}"/>
              </a:ext>
            </a:extLst>
          </p:cNvPr>
          <p:cNvSpPr txBox="1">
            <a:spLocks/>
          </p:cNvSpPr>
          <p:nvPr/>
        </p:nvSpPr>
        <p:spPr>
          <a:xfrm>
            <a:off x="519947" y="4214937"/>
            <a:ext cx="8234061" cy="902509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Report Launch Event</a:t>
            </a:r>
            <a:endParaRPr lang="en-US" sz="1100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April 2025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86BF929-C13E-0417-3800-AC940FA09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49" y="6015520"/>
            <a:ext cx="1919897" cy="2931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338934-1001-A244-494E-93EFA7158595}"/>
              </a:ext>
            </a:extLst>
          </p:cNvPr>
          <p:cNvGrpSpPr/>
          <p:nvPr/>
        </p:nvGrpSpPr>
        <p:grpSpPr>
          <a:xfrm>
            <a:off x="-2" y="1792973"/>
            <a:ext cx="6754040" cy="440480"/>
            <a:chOff x="-2" y="2104817"/>
            <a:chExt cx="6754040" cy="440480"/>
          </a:xfrm>
        </p:grpSpPr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B049675B-5C47-B6BA-E4A6-F4E95C0B61BB}"/>
                </a:ext>
              </a:extLst>
            </p:cNvPr>
            <p:cNvSpPr/>
            <p:nvPr/>
          </p:nvSpPr>
          <p:spPr>
            <a:xfrm rot="5400000">
              <a:off x="3156779" y="-1051961"/>
              <a:ext cx="440477" cy="67540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209E7DC0-4885-43C5-8579-1B7C07D0D116}"/>
                </a:ext>
              </a:extLst>
            </p:cNvPr>
            <p:cNvSpPr/>
            <p:nvPr/>
          </p:nvSpPr>
          <p:spPr>
            <a:xfrm rot="5400000">
              <a:off x="805273" y="1299544"/>
              <a:ext cx="440477" cy="205102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13948B-BC4E-D8BA-780F-27E893DE41B2}"/>
                </a:ext>
              </a:extLst>
            </p:cNvPr>
            <p:cNvSpPr txBox="1"/>
            <p:nvPr/>
          </p:nvSpPr>
          <p:spPr>
            <a:xfrm>
              <a:off x="519947" y="2187980"/>
              <a:ext cx="1808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spc="50" dirty="0">
                  <a:solidFill>
                    <a:schemeClr val="bg1"/>
                  </a:solidFill>
                </a:rPr>
                <a:t>REPORT SERIES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F1CE36-5EE5-1B30-BADD-6B6EAA4C3E16}"/>
                </a:ext>
              </a:extLst>
            </p:cNvPr>
            <p:cNvSpPr txBox="1"/>
            <p:nvPr/>
          </p:nvSpPr>
          <p:spPr>
            <a:xfrm>
              <a:off x="2157161" y="2187980"/>
              <a:ext cx="455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spc="50" dirty="0">
                  <a:solidFill>
                    <a:schemeClr val="accent2"/>
                  </a:solidFill>
                </a:rPr>
                <a:t>CLEAN HYDROGEN PROJECTS IN THE GLOBAL SOUTH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02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7F469-CC34-13BF-014E-22C5644A2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3BF877B-20EC-6235-82B3-3002DEEE4C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3BF877B-20EC-6235-82B3-3002DEEE4C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7829ABA4-2F84-1C17-70FD-11A79B6A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8600506" cy="900113"/>
          </a:xfrm>
        </p:spPr>
        <p:txBody>
          <a:bodyPr vert="horz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Turkana Central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1EEA6C-5021-6DCF-3DAA-3A09B9FE41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B02E318A-7B8B-2FCF-2052-88D473986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3438C-B358-CA65-7BF9-AF0EACC3D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7CA3E3A-75D7-FD81-945D-757EF10631BB}"/>
              </a:ext>
            </a:extLst>
          </p:cNvPr>
          <p:cNvGrpSpPr/>
          <p:nvPr/>
        </p:nvGrpSpPr>
        <p:grpSpPr>
          <a:xfrm>
            <a:off x="524041" y="1265457"/>
            <a:ext cx="501159" cy="501159"/>
            <a:chOff x="524041" y="1265457"/>
            <a:chExt cx="501159" cy="50115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A8D2AFB-AE88-03E9-28B3-EF5EAC7B593D}"/>
                </a:ext>
              </a:extLst>
            </p:cNvPr>
            <p:cNvSpPr/>
            <p:nvPr/>
          </p:nvSpPr>
          <p:spPr>
            <a:xfrm>
              <a:off x="524041" y="1265457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072" name="Grafik 3071" descr="Markierung Silhouette">
              <a:extLst>
                <a:ext uri="{FF2B5EF4-FFF2-40B4-BE49-F238E27FC236}">
                  <a16:creationId xmlns:a16="http://schemas.microsoft.com/office/drawing/2014/main" id="{EBED77AF-7960-02B3-1DE0-8CE3098D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9713" y="1293342"/>
              <a:ext cx="469816" cy="469816"/>
            </a:xfrm>
            <a:prstGeom prst="rect">
              <a:avLst/>
            </a:prstGeom>
          </p:spPr>
        </p:pic>
      </p:grpSp>
      <p:grpSp>
        <p:nvGrpSpPr>
          <p:cNvPr id="3082" name="Group 3081">
            <a:extLst>
              <a:ext uri="{FF2B5EF4-FFF2-40B4-BE49-F238E27FC236}">
                <a16:creationId xmlns:a16="http://schemas.microsoft.com/office/drawing/2014/main" id="{BD718E85-C5B3-AA97-6A71-21793DD2D600}"/>
              </a:ext>
            </a:extLst>
          </p:cNvPr>
          <p:cNvGrpSpPr/>
          <p:nvPr/>
        </p:nvGrpSpPr>
        <p:grpSpPr>
          <a:xfrm>
            <a:off x="524041" y="2619542"/>
            <a:ext cx="501159" cy="501159"/>
            <a:chOff x="524041" y="2606094"/>
            <a:chExt cx="501159" cy="501159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576D381-0BD5-50F1-D8C1-A20D349B5E9A}"/>
                </a:ext>
              </a:extLst>
            </p:cNvPr>
            <p:cNvSpPr/>
            <p:nvPr/>
          </p:nvSpPr>
          <p:spPr>
            <a:xfrm>
              <a:off x="524041" y="260609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88" name="Grafik 3087" descr="Balkendiagramm mit Aufwärtstrend Silhouette">
              <a:extLst>
                <a:ext uri="{FF2B5EF4-FFF2-40B4-BE49-F238E27FC236}">
                  <a16:creationId xmlns:a16="http://schemas.microsoft.com/office/drawing/2014/main" id="{F9D56E8B-9091-045D-D4C1-E41CE0EA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6637" y="2698691"/>
              <a:ext cx="315963" cy="31596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FD4AA1F-C4A5-5E99-7520-07602F30A9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1832" y="0"/>
            <a:ext cx="5599176" cy="68580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5099BCCE-01C3-F472-8038-B30D76EF769C}"/>
              </a:ext>
            </a:extLst>
          </p:cNvPr>
          <p:cNvSpPr txBox="1"/>
          <p:nvPr/>
        </p:nvSpPr>
        <p:spPr>
          <a:xfrm>
            <a:off x="10312122" y="1122844"/>
            <a:ext cx="145334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latin typeface="Satoshi" pitchFamily="2" charset="0"/>
              </a:rPr>
              <a:t>Major road</a:t>
            </a:r>
          </a:p>
        </p:txBody>
      </p:sp>
      <p:cxnSp>
        <p:nvCxnSpPr>
          <p:cNvPr id="9" name="Gerader Verbinder 28">
            <a:extLst>
              <a:ext uri="{FF2B5EF4-FFF2-40B4-BE49-F238E27FC236}">
                <a16:creationId xmlns:a16="http://schemas.microsoft.com/office/drawing/2014/main" id="{CFF08890-521E-840C-961A-9F81F31AAFB6}"/>
              </a:ext>
            </a:extLst>
          </p:cNvPr>
          <p:cNvCxnSpPr>
            <a:cxnSpLocks/>
          </p:cNvCxnSpPr>
          <p:nvPr/>
        </p:nvCxnSpPr>
        <p:spPr>
          <a:xfrm>
            <a:off x="9925836" y="1266424"/>
            <a:ext cx="360000" cy="0"/>
          </a:xfrm>
          <a:prstGeom prst="line">
            <a:avLst/>
          </a:prstGeom>
          <a:ln w="38100">
            <a:solidFill>
              <a:srgbClr val="4A4F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32">
            <a:extLst>
              <a:ext uri="{FF2B5EF4-FFF2-40B4-BE49-F238E27FC236}">
                <a16:creationId xmlns:a16="http://schemas.microsoft.com/office/drawing/2014/main" id="{7BB8AE6F-669E-EB5D-D984-918EF9048637}"/>
              </a:ext>
            </a:extLst>
          </p:cNvPr>
          <p:cNvGrpSpPr/>
          <p:nvPr/>
        </p:nvGrpSpPr>
        <p:grpSpPr>
          <a:xfrm>
            <a:off x="9869615" y="112162"/>
            <a:ext cx="2235091" cy="1027065"/>
            <a:chOff x="3280019" y="5413073"/>
            <a:chExt cx="2235091" cy="1027065"/>
          </a:xfrm>
        </p:grpSpPr>
        <p:sp>
          <p:nvSpPr>
            <p:cNvPr id="11" name="Rechteck 33">
              <a:extLst>
                <a:ext uri="{FF2B5EF4-FFF2-40B4-BE49-F238E27FC236}">
                  <a16:creationId xmlns:a16="http://schemas.microsoft.com/office/drawing/2014/main" id="{AE04471E-A834-3BCA-E353-8FD0528813FE}"/>
                </a:ext>
              </a:extLst>
            </p:cNvPr>
            <p:cNvSpPr/>
            <p:nvPr/>
          </p:nvSpPr>
          <p:spPr>
            <a:xfrm>
              <a:off x="3329109" y="6148453"/>
              <a:ext cx="335729" cy="252346"/>
            </a:xfrm>
            <a:prstGeom prst="rect">
              <a:avLst/>
            </a:prstGeom>
            <a:solidFill>
              <a:srgbClr val="D99CC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13" name="Rechteck 34">
              <a:extLst>
                <a:ext uri="{FF2B5EF4-FFF2-40B4-BE49-F238E27FC236}">
                  <a16:creationId xmlns:a16="http://schemas.microsoft.com/office/drawing/2014/main" id="{04C9CE59-0184-F13C-DE01-11F145F5EC29}"/>
                </a:ext>
              </a:extLst>
            </p:cNvPr>
            <p:cNvSpPr/>
            <p:nvPr/>
          </p:nvSpPr>
          <p:spPr>
            <a:xfrm>
              <a:off x="3663923" y="6148453"/>
              <a:ext cx="335729" cy="252346"/>
            </a:xfrm>
            <a:prstGeom prst="rect">
              <a:avLst/>
            </a:prstGeom>
            <a:solidFill>
              <a:srgbClr val="DF5EA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14" name="Rechteck 35">
              <a:extLst>
                <a:ext uri="{FF2B5EF4-FFF2-40B4-BE49-F238E27FC236}">
                  <a16:creationId xmlns:a16="http://schemas.microsoft.com/office/drawing/2014/main" id="{BCEFA193-9F73-CC9D-50CD-6723085F6DB7}"/>
                </a:ext>
              </a:extLst>
            </p:cNvPr>
            <p:cNvSpPr/>
            <p:nvPr/>
          </p:nvSpPr>
          <p:spPr>
            <a:xfrm>
              <a:off x="3998737" y="6148453"/>
              <a:ext cx="335729" cy="252346"/>
            </a:xfrm>
            <a:prstGeom prst="rect">
              <a:avLst/>
            </a:prstGeom>
            <a:solidFill>
              <a:srgbClr val="DE3B90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15" name="Rechteck 36">
              <a:extLst>
                <a:ext uri="{FF2B5EF4-FFF2-40B4-BE49-F238E27FC236}">
                  <a16:creationId xmlns:a16="http://schemas.microsoft.com/office/drawing/2014/main" id="{32557B7B-73A0-160A-2FC3-7024F2F787E4}"/>
                </a:ext>
              </a:extLst>
            </p:cNvPr>
            <p:cNvSpPr/>
            <p:nvPr/>
          </p:nvSpPr>
          <p:spPr>
            <a:xfrm>
              <a:off x="4333551" y="6148453"/>
              <a:ext cx="335729" cy="252346"/>
            </a:xfrm>
            <a:prstGeom prst="rect">
              <a:avLst/>
            </a:prstGeom>
            <a:solidFill>
              <a:srgbClr val="CC166A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16" name="Rechteck 37">
              <a:extLst>
                <a:ext uri="{FF2B5EF4-FFF2-40B4-BE49-F238E27FC236}">
                  <a16:creationId xmlns:a16="http://schemas.microsoft.com/office/drawing/2014/main" id="{BA75FDF0-6777-7D03-6E92-FAA42D6093EA}"/>
                </a:ext>
              </a:extLst>
            </p:cNvPr>
            <p:cNvSpPr/>
            <p:nvPr/>
          </p:nvSpPr>
          <p:spPr>
            <a:xfrm>
              <a:off x="4668364" y="6148453"/>
              <a:ext cx="335729" cy="252346"/>
            </a:xfrm>
            <a:prstGeom prst="rect">
              <a:avLst/>
            </a:prstGeom>
            <a:solidFill>
              <a:srgbClr val="9E0248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17" name="Textfeld 38">
              <a:extLst>
                <a:ext uri="{FF2B5EF4-FFF2-40B4-BE49-F238E27FC236}">
                  <a16:creationId xmlns:a16="http://schemas.microsoft.com/office/drawing/2014/main" id="{23D1710C-AF4E-6DF9-55F4-5C39456FB331}"/>
                </a:ext>
              </a:extLst>
            </p:cNvPr>
            <p:cNvSpPr txBox="1"/>
            <p:nvPr/>
          </p:nvSpPr>
          <p:spPr>
            <a:xfrm>
              <a:off x="4433145" y="5419142"/>
              <a:ext cx="7104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noProof="1">
                  <a:latin typeface="Satoshi" pitchFamily="2" charset="0"/>
                </a:rPr>
                <a:t>Suitable</a:t>
              </a:r>
              <a:endParaRPr lang="de-DE" sz="1100" b="1" dirty="0">
                <a:latin typeface="Satoshi" pitchFamily="2" charset="0"/>
              </a:endParaRPr>
            </a:p>
          </p:txBody>
        </p:sp>
        <p:sp>
          <p:nvSpPr>
            <p:cNvPr id="18" name="Textfeld 39">
              <a:extLst>
                <a:ext uri="{FF2B5EF4-FFF2-40B4-BE49-F238E27FC236}">
                  <a16:creationId xmlns:a16="http://schemas.microsoft.com/office/drawing/2014/main" id="{B1F4FD5F-9E5A-5833-C36C-D5AAA2805784}"/>
                </a:ext>
              </a:extLst>
            </p:cNvPr>
            <p:cNvSpPr txBox="1"/>
            <p:nvPr/>
          </p:nvSpPr>
          <p:spPr>
            <a:xfrm>
              <a:off x="3280019" y="5413073"/>
              <a:ext cx="6687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>
                  <a:latin typeface="Satoshi" pitchFamily="2" charset="0"/>
                </a:rPr>
                <a:t>Limited</a:t>
              </a:r>
            </a:p>
          </p:txBody>
        </p:sp>
        <p:sp>
          <p:nvSpPr>
            <p:cNvPr id="19" name="Rechteck 40">
              <a:extLst>
                <a:ext uri="{FF2B5EF4-FFF2-40B4-BE49-F238E27FC236}">
                  <a16:creationId xmlns:a16="http://schemas.microsoft.com/office/drawing/2014/main" id="{7C649839-EB4D-1249-A982-738E4DFADEC1}"/>
                </a:ext>
              </a:extLst>
            </p:cNvPr>
            <p:cNvSpPr/>
            <p:nvPr/>
          </p:nvSpPr>
          <p:spPr>
            <a:xfrm>
              <a:off x="3327447" y="5897698"/>
              <a:ext cx="335729" cy="252346"/>
            </a:xfrm>
            <a:prstGeom prst="rect">
              <a:avLst/>
            </a:prstGeom>
            <a:solidFill>
              <a:srgbClr val="41B5C4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20" name="Rechteck 41">
              <a:extLst>
                <a:ext uri="{FF2B5EF4-FFF2-40B4-BE49-F238E27FC236}">
                  <a16:creationId xmlns:a16="http://schemas.microsoft.com/office/drawing/2014/main" id="{DBEE1754-AA94-6BFD-7F73-D0A920C78195}"/>
                </a:ext>
              </a:extLst>
            </p:cNvPr>
            <p:cNvSpPr/>
            <p:nvPr/>
          </p:nvSpPr>
          <p:spPr>
            <a:xfrm>
              <a:off x="3662906" y="5897698"/>
              <a:ext cx="335729" cy="252346"/>
            </a:xfrm>
            <a:prstGeom prst="rect">
              <a:avLst/>
            </a:prstGeom>
            <a:solidFill>
              <a:srgbClr val="328EB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21" name="Rechteck 42">
              <a:extLst>
                <a:ext uri="{FF2B5EF4-FFF2-40B4-BE49-F238E27FC236}">
                  <a16:creationId xmlns:a16="http://schemas.microsoft.com/office/drawing/2014/main" id="{2959D068-4114-B193-064C-48C7579A5955}"/>
                </a:ext>
              </a:extLst>
            </p:cNvPr>
            <p:cNvSpPr/>
            <p:nvPr/>
          </p:nvSpPr>
          <p:spPr>
            <a:xfrm>
              <a:off x="3998365" y="5897698"/>
              <a:ext cx="335729" cy="252346"/>
            </a:xfrm>
            <a:prstGeom prst="rect">
              <a:avLst/>
            </a:prstGeom>
            <a:solidFill>
              <a:srgbClr val="2C7CB7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22" name="Rechteck 43">
              <a:extLst>
                <a:ext uri="{FF2B5EF4-FFF2-40B4-BE49-F238E27FC236}">
                  <a16:creationId xmlns:a16="http://schemas.microsoft.com/office/drawing/2014/main" id="{18874AEA-2CCB-1C9B-30C9-5C6A524C3CA7}"/>
                </a:ext>
              </a:extLst>
            </p:cNvPr>
            <p:cNvSpPr/>
            <p:nvPr/>
          </p:nvSpPr>
          <p:spPr>
            <a:xfrm>
              <a:off x="4333824" y="5897698"/>
              <a:ext cx="335729" cy="252346"/>
            </a:xfrm>
            <a:prstGeom prst="rect">
              <a:avLst/>
            </a:prstGeom>
            <a:solidFill>
              <a:srgbClr val="295BA7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23" name="Rechteck 44">
              <a:extLst>
                <a:ext uri="{FF2B5EF4-FFF2-40B4-BE49-F238E27FC236}">
                  <a16:creationId xmlns:a16="http://schemas.microsoft.com/office/drawing/2014/main" id="{8240CA8F-A154-C2E4-44E2-55E57D49B9A6}"/>
                </a:ext>
              </a:extLst>
            </p:cNvPr>
            <p:cNvSpPr/>
            <p:nvPr/>
          </p:nvSpPr>
          <p:spPr>
            <a:xfrm>
              <a:off x="4669283" y="5897698"/>
              <a:ext cx="335729" cy="252346"/>
            </a:xfrm>
            <a:prstGeom prst="rect">
              <a:avLst/>
            </a:prstGeom>
            <a:solidFill>
              <a:srgbClr val="253595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24" name="Rechteck 45">
              <a:extLst>
                <a:ext uri="{FF2B5EF4-FFF2-40B4-BE49-F238E27FC236}">
                  <a16:creationId xmlns:a16="http://schemas.microsoft.com/office/drawing/2014/main" id="{68AA649C-6376-B5F0-F9CE-0E983DBF5869}"/>
                </a:ext>
              </a:extLst>
            </p:cNvPr>
            <p:cNvSpPr/>
            <p:nvPr/>
          </p:nvSpPr>
          <p:spPr bwMode="gray">
            <a:xfrm>
              <a:off x="5003345" y="5645722"/>
              <a:ext cx="511765" cy="75507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25" name="Rechteck 46">
              <a:extLst>
                <a:ext uri="{FF2B5EF4-FFF2-40B4-BE49-F238E27FC236}">
                  <a16:creationId xmlns:a16="http://schemas.microsoft.com/office/drawing/2014/main" id="{76677968-15BA-42DC-25A4-F59297E143C4}"/>
                </a:ext>
              </a:extLst>
            </p:cNvPr>
            <p:cNvSpPr/>
            <p:nvPr/>
          </p:nvSpPr>
          <p:spPr>
            <a:xfrm>
              <a:off x="3328681" y="5645721"/>
              <a:ext cx="335729" cy="252346"/>
            </a:xfrm>
            <a:prstGeom prst="rect">
              <a:avLst/>
            </a:prstGeom>
            <a:solidFill>
              <a:srgbClr val="FFFD02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26" name="Rechteck 75">
              <a:extLst>
                <a:ext uri="{FF2B5EF4-FFF2-40B4-BE49-F238E27FC236}">
                  <a16:creationId xmlns:a16="http://schemas.microsoft.com/office/drawing/2014/main" id="{1EDFEADC-F2DB-1BC7-38EE-E470C7DEC19D}"/>
                </a:ext>
              </a:extLst>
            </p:cNvPr>
            <p:cNvSpPr/>
            <p:nvPr/>
          </p:nvSpPr>
          <p:spPr>
            <a:xfrm>
              <a:off x="3663682" y="5645721"/>
              <a:ext cx="335729" cy="252346"/>
            </a:xfrm>
            <a:prstGeom prst="rect">
              <a:avLst/>
            </a:prstGeom>
            <a:solidFill>
              <a:srgbClr val="FFD908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27" name="Rechteck 76">
              <a:extLst>
                <a:ext uri="{FF2B5EF4-FFF2-40B4-BE49-F238E27FC236}">
                  <a16:creationId xmlns:a16="http://schemas.microsoft.com/office/drawing/2014/main" id="{D94F44AF-FD24-9A30-8515-C1552AD2525C}"/>
                </a:ext>
              </a:extLst>
            </p:cNvPr>
            <p:cNvSpPr/>
            <p:nvPr/>
          </p:nvSpPr>
          <p:spPr>
            <a:xfrm>
              <a:off x="3998683" y="5645721"/>
              <a:ext cx="335729" cy="252346"/>
            </a:xfrm>
            <a:prstGeom prst="rect">
              <a:avLst/>
            </a:prstGeom>
            <a:solidFill>
              <a:srgbClr val="FFB304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28" name="Rechteck 77">
              <a:extLst>
                <a:ext uri="{FF2B5EF4-FFF2-40B4-BE49-F238E27FC236}">
                  <a16:creationId xmlns:a16="http://schemas.microsoft.com/office/drawing/2014/main" id="{9243C267-9467-6BD1-BF8A-50C6BD66E250}"/>
                </a:ext>
              </a:extLst>
            </p:cNvPr>
            <p:cNvSpPr/>
            <p:nvPr/>
          </p:nvSpPr>
          <p:spPr>
            <a:xfrm>
              <a:off x="4333684" y="5645721"/>
              <a:ext cx="335729" cy="252346"/>
            </a:xfrm>
            <a:prstGeom prst="rect">
              <a:avLst/>
            </a:prstGeom>
            <a:solidFill>
              <a:srgbClr val="FF860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sp>
          <p:nvSpPr>
            <p:cNvPr id="29" name="Rechteck 78">
              <a:extLst>
                <a:ext uri="{FF2B5EF4-FFF2-40B4-BE49-F238E27FC236}">
                  <a16:creationId xmlns:a16="http://schemas.microsoft.com/office/drawing/2014/main" id="{387B209A-A39B-6CBE-0994-FE1E169C5052}"/>
                </a:ext>
              </a:extLst>
            </p:cNvPr>
            <p:cNvSpPr/>
            <p:nvPr/>
          </p:nvSpPr>
          <p:spPr>
            <a:xfrm>
              <a:off x="4668686" y="5645721"/>
              <a:ext cx="335729" cy="252346"/>
            </a:xfrm>
            <a:prstGeom prst="rect">
              <a:avLst/>
            </a:prstGeom>
            <a:solidFill>
              <a:srgbClr val="FF560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 b="1">
                <a:solidFill>
                  <a:schemeClr val="tx1"/>
                </a:solidFill>
              </a:endParaRPr>
            </a:p>
          </p:txBody>
        </p:sp>
        <p:pic>
          <p:nvPicPr>
            <p:cNvPr id="30" name="Grafik 79" descr="Windkraftanlagen mit einfarbiger Füllung">
              <a:extLst>
                <a:ext uri="{FF2B5EF4-FFF2-40B4-BE49-F238E27FC236}">
                  <a16:creationId xmlns:a16="http://schemas.microsoft.com/office/drawing/2014/main" id="{7F7A3018-FC9E-A83C-4AC6-2CE393C81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014837" y="5915877"/>
              <a:ext cx="217101" cy="212135"/>
            </a:xfrm>
            <a:prstGeom prst="rect">
              <a:avLst/>
            </a:prstGeom>
          </p:spPr>
        </p:pic>
        <p:pic>
          <p:nvPicPr>
            <p:cNvPr id="31" name="Grafik 80" descr="dunkel (kleinere Sonne) Silhouette">
              <a:extLst>
                <a:ext uri="{FF2B5EF4-FFF2-40B4-BE49-F238E27FC236}">
                  <a16:creationId xmlns:a16="http://schemas.microsoft.com/office/drawing/2014/main" id="{94E63D1F-A6C5-7B50-CB78-2FEB185C8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52772" y="5605718"/>
              <a:ext cx="343144" cy="335295"/>
            </a:xfrm>
            <a:prstGeom prst="rect">
              <a:avLst/>
            </a:prstGeom>
          </p:spPr>
        </p:pic>
        <p:pic>
          <p:nvPicPr>
            <p:cNvPr id="32" name="Grafik 81" descr="Windkraftanlagen mit einfarbiger Füllung">
              <a:extLst>
                <a:ext uri="{FF2B5EF4-FFF2-40B4-BE49-F238E27FC236}">
                  <a16:creationId xmlns:a16="http://schemas.microsoft.com/office/drawing/2014/main" id="{5D286BAA-C15A-7222-A914-0FA7A2CC9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73756" y="6166423"/>
              <a:ext cx="217101" cy="212135"/>
            </a:xfrm>
            <a:prstGeom prst="rect">
              <a:avLst/>
            </a:prstGeom>
          </p:spPr>
        </p:pic>
        <p:pic>
          <p:nvPicPr>
            <p:cNvPr id="33" name="Grafik 82" descr="dunkel (kleinere Sonne) Silhouette">
              <a:extLst>
                <a:ext uri="{FF2B5EF4-FFF2-40B4-BE49-F238E27FC236}">
                  <a16:creationId xmlns:a16="http://schemas.microsoft.com/office/drawing/2014/main" id="{7A0CFCB0-FCFE-D103-0F14-AD373FC96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52772" y="6104843"/>
              <a:ext cx="343144" cy="335295"/>
            </a:xfrm>
            <a:prstGeom prst="rect">
              <a:avLst/>
            </a:prstGeom>
          </p:spPr>
        </p:pic>
      </p:grpSp>
      <p:cxnSp>
        <p:nvCxnSpPr>
          <p:cNvPr id="34" name="Gerader Verbinder 3">
            <a:extLst>
              <a:ext uri="{FF2B5EF4-FFF2-40B4-BE49-F238E27FC236}">
                <a16:creationId xmlns:a16="http://schemas.microsoft.com/office/drawing/2014/main" id="{8E36E02B-EFA5-ABDC-6B17-1BEEEA2F2656}"/>
              </a:ext>
            </a:extLst>
          </p:cNvPr>
          <p:cNvCxnSpPr>
            <a:cxnSpLocks/>
          </p:cNvCxnSpPr>
          <p:nvPr/>
        </p:nvCxnSpPr>
        <p:spPr>
          <a:xfrm>
            <a:off x="6915347" y="6605052"/>
            <a:ext cx="9979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feld 5">
            <a:extLst>
              <a:ext uri="{FF2B5EF4-FFF2-40B4-BE49-F238E27FC236}">
                <a16:creationId xmlns:a16="http://schemas.microsoft.com/office/drawing/2014/main" id="{6CEC09A1-508F-62CE-CB7A-403BE216F313}"/>
              </a:ext>
            </a:extLst>
          </p:cNvPr>
          <p:cNvSpPr txBox="1"/>
          <p:nvPr/>
        </p:nvSpPr>
        <p:spPr>
          <a:xfrm>
            <a:off x="6966939" y="6259484"/>
            <a:ext cx="917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Satoshi" pitchFamily="2" charset="0"/>
              </a:rPr>
              <a:t>25 km</a:t>
            </a:r>
          </a:p>
        </p:txBody>
      </p:sp>
      <p:cxnSp>
        <p:nvCxnSpPr>
          <p:cNvPr id="36" name="Gerader Verbinder 8">
            <a:extLst>
              <a:ext uri="{FF2B5EF4-FFF2-40B4-BE49-F238E27FC236}">
                <a16:creationId xmlns:a16="http://schemas.microsoft.com/office/drawing/2014/main" id="{63ECBA80-6A5B-5655-2D04-D68A800AD316}"/>
              </a:ext>
            </a:extLst>
          </p:cNvPr>
          <p:cNvCxnSpPr/>
          <p:nvPr/>
        </p:nvCxnSpPr>
        <p:spPr>
          <a:xfrm>
            <a:off x="6927333" y="6515052"/>
            <a:ext cx="0" cy="18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Gerader Verbinder 12">
            <a:extLst>
              <a:ext uri="{FF2B5EF4-FFF2-40B4-BE49-F238E27FC236}">
                <a16:creationId xmlns:a16="http://schemas.microsoft.com/office/drawing/2014/main" id="{F8AD3AB8-6091-C1D3-2147-F2CD4572288A}"/>
              </a:ext>
            </a:extLst>
          </p:cNvPr>
          <p:cNvCxnSpPr/>
          <p:nvPr/>
        </p:nvCxnSpPr>
        <p:spPr>
          <a:xfrm>
            <a:off x="7895522" y="6515052"/>
            <a:ext cx="0" cy="18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0C3BA7-5FA5-80AF-E2CF-B163A39F1263}"/>
              </a:ext>
            </a:extLst>
          </p:cNvPr>
          <p:cNvSpPr/>
          <p:nvPr/>
        </p:nvSpPr>
        <p:spPr>
          <a:xfrm>
            <a:off x="9597214" y="3009724"/>
            <a:ext cx="2007219" cy="776042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Lake Turkana Wind Power (LTWP)</a:t>
            </a:r>
            <a:b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</a:br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310 MW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5A3D896B-099D-AF19-1509-10A1A9C0EE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70950" y="2563840"/>
            <a:ext cx="434022" cy="496025"/>
          </a:xfrm>
          <a:prstGeom prst="rect">
            <a:avLst/>
          </a:prstGeom>
        </p:spPr>
      </p:pic>
      <p:sp>
        <p:nvSpPr>
          <p:cNvPr id="41" name="Arrow: Right 40">
            <a:extLst>
              <a:ext uri="{FF2B5EF4-FFF2-40B4-BE49-F238E27FC236}">
                <a16:creationId xmlns:a16="http://schemas.microsoft.com/office/drawing/2014/main" id="{91216EF2-D2D1-795F-5C90-2092BB3E5EDD}"/>
              </a:ext>
            </a:extLst>
          </p:cNvPr>
          <p:cNvSpPr/>
          <p:nvPr/>
        </p:nvSpPr>
        <p:spPr>
          <a:xfrm>
            <a:off x="11593894" y="3227152"/>
            <a:ext cx="343144" cy="33328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3136FB1-A69D-3F48-0D41-5F2535C30AD0}"/>
              </a:ext>
            </a:extLst>
          </p:cNvPr>
          <p:cNvSpPr/>
          <p:nvPr/>
        </p:nvSpPr>
        <p:spPr>
          <a:xfrm>
            <a:off x="10538388" y="5544487"/>
            <a:ext cx="1080030" cy="601108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R="0" algn="ctr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Nairobi</a:t>
            </a:r>
          </a:p>
          <a:p>
            <a:pPr marR="0" algn="ctr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450km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AED99A4F-7239-7BF6-6D58-048F1859EC9E}"/>
              </a:ext>
            </a:extLst>
          </p:cNvPr>
          <p:cNvSpPr/>
          <p:nvPr/>
        </p:nvSpPr>
        <p:spPr>
          <a:xfrm rot="5400000">
            <a:off x="10906831" y="6151572"/>
            <a:ext cx="343144" cy="33328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1784BE4-2678-4535-20B1-23F8E9E995AE}"/>
              </a:ext>
            </a:extLst>
          </p:cNvPr>
          <p:cNvSpPr/>
          <p:nvPr/>
        </p:nvSpPr>
        <p:spPr>
          <a:xfrm>
            <a:off x="7217568" y="3189412"/>
            <a:ext cx="1080030" cy="601108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R="0" algn="ctr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Uganda</a:t>
            </a:r>
          </a:p>
          <a:p>
            <a:pPr marR="0" algn="ctr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85km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0F9C6854-0A02-8F3C-48A6-80135847E556}"/>
              </a:ext>
            </a:extLst>
          </p:cNvPr>
          <p:cNvSpPr/>
          <p:nvPr/>
        </p:nvSpPr>
        <p:spPr>
          <a:xfrm rot="10800000">
            <a:off x="6874424" y="3335597"/>
            <a:ext cx="343144" cy="33328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D61A8ED-5797-2B6E-3EA0-EF9ADA1B069D}"/>
              </a:ext>
            </a:extLst>
          </p:cNvPr>
          <p:cNvSpPr/>
          <p:nvPr/>
        </p:nvSpPr>
        <p:spPr>
          <a:xfrm>
            <a:off x="7808689" y="708498"/>
            <a:ext cx="1080030" cy="601108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R="0" algn="ctr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Ethiopia</a:t>
            </a:r>
          </a:p>
          <a:p>
            <a:pPr marR="0" algn="ctr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100km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16DDE730-AE22-8A4D-BE7A-B60C4D846941}"/>
              </a:ext>
            </a:extLst>
          </p:cNvPr>
          <p:cNvSpPr/>
          <p:nvPr/>
        </p:nvSpPr>
        <p:spPr>
          <a:xfrm rot="16200000">
            <a:off x="8177132" y="362306"/>
            <a:ext cx="343144" cy="33328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84" name="Group 3083">
            <a:extLst>
              <a:ext uri="{FF2B5EF4-FFF2-40B4-BE49-F238E27FC236}">
                <a16:creationId xmlns:a16="http://schemas.microsoft.com/office/drawing/2014/main" id="{25E833D9-EDD7-3EB9-5B5B-12C96493AFF2}"/>
              </a:ext>
            </a:extLst>
          </p:cNvPr>
          <p:cNvGrpSpPr/>
          <p:nvPr/>
        </p:nvGrpSpPr>
        <p:grpSpPr>
          <a:xfrm>
            <a:off x="524041" y="4186170"/>
            <a:ext cx="501159" cy="501159"/>
            <a:chOff x="524041" y="4273572"/>
            <a:chExt cx="501159" cy="501159"/>
          </a:xfrm>
        </p:grpSpPr>
        <p:sp>
          <p:nvSpPr>
            <p:cNvPr id="3075" name="Oval 3074">
              <a:extLst>
                <a:ext uri="{FF2B5EF4-FFF2-40B4-BE49-F238E27FC236}">
                  <a16:creationId xmlns:a16="http://schemas.microsoft.com/office/drawing/2014/main" id="{AC4EBF5E-DF1B-2905-DDF8-38038275CE1C}"/>
                </a:ext>
              </a:extLst>
            </p:cNvPr>
            <p:cNvSpPr/>
            <p:nvPr/>
          </p:nvSpPr>
          <p:spPr>
            <a:xfrm>
              <a:off x="524041" y="4273572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13BB4BF6-6067-6E72-5480-88AE1E013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81748" y="4380311"/>
              <a:ext cx="185738" cy="258418"/>
            </a:xfrm>
            <a:prstGeom prst="rect">
              <a:avLst/>
            </a:prstGeom>
          </p:spPr>
        </p:pic>
      </p:grpSp>
      <p:grpSp>
        <p:nvGrpSpPr>
          <p:cNvPr id="3085" name="Group 3084">
            <a:extLst>
              <a:ext uri="{FF2B5EF4-FFF2-40B4-BE49-F238E27FC236}">
                <a16:creationId xmlns:a16="http://schemas.microsoft.com/office/drawing/2014/main" id="{D11FD58E-2067-68F3-CEAF-5CE02CE016DE}"/>
              </a:ext>
            </a:extLst>
          </p:cNvPr>
          <p:cNvGrpSpPr/>
          <p:nvPr/>
        </p:nvGrpSpPr>
        <p:grpSpPr>
          <a:xfrm>
            <a:off x="524041" y="4994596"/>
            <a:ext cx="501159" cy="501159"/>
            <a:chOff x="524041" y="5196304"/>
            <a:chExt cx="501159" cy="50115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8B9EF1B-CBFC-EAC7-491D-9D3EAF10D509}"/>
                </a:ext>
              </a:extLst>
            </p:cNvPr>
            <p:cNvSpPr/>
            <p:nvPr/>
          </p:nvSpPr>
          <p:spPr>
            <a:xfrm>
              <a:off x="524041" y="519630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77" name="Graphic 3076">
              <a:extLst>
                <a:ext uri="{FF2B5EF4-FFF2-40B4-BE49-F238E27FC236}">
                  <a16:creationId xmlns:a16="http://schemas.microsoft.com/office/drawing/2014/main" id="{CB3CD948-DF37-2CF4-6263-E70C2993A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33595" y="5303126"/>
              <a:ext cx="279125" cy="27912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D6E2F17-5CC3-7724-E9DF-313F715D9449}"/>
              </a:ext>
            </a:extLst>
          </p:cNvPr>
          <p:cNvGrpSpPr/>
          <p:nvPr/>
        </p:nvGrpSpPr>
        <p:grpSpPr>
          <a:xfrm>
            <a:off x="524041" y="3437418"/>
            <a:ext cx="501159" cy="501159"/>
            <a:chOff x="524041" y="3497934"/>
            <a:chExt cx="501159" cy="50115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DD4E45-6D8B-63BA-849F-B0BCBA868F93}"/>
                </a:ext>
              </a:extLst>
            </p:cNvPr>
            <p:cNvSpPr/>
            <p:nvPr/>
          </p:nvSpPr>
          <p:spPr>
            <a:xfrm>
              <a:off x="524041" y="349793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7E38B1E-ABF1-6996-F7E7-2A4FB7057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22317" y="3589909"/>
              <a:ext cx="333375" cy="29527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72A72E3-8A54-3A0D-7D6B-6F35C5D6755E}"/>
              </a:ext>
            </a:extLst>
          </p:cNvPr>
          <p:cNvGrpSpPr/>
          <p:nvPr/>
        </p:nvGrpSpPr>
        <p:grpSpPr>
          <a:xfrm>
            <a:off x="524041" y="1937794"/>
            <a:ext cx="501159" cy="501159"/>
            <a:chOff x="524041" y="1904174"/>
            <a:chExt cx="501159" cy="501159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685B0C4-B79E-6201-B0E7-599FE7BB6564}"/>
                </a:ext>
              </a:extLst>
            </p:cNvPr>
            <p:cNvSpPr/>
            <p:nvPr/>
          </p:nvSpPr>
          <p:spPr>
            <a:xfrm>
              <a:off x="524041" y="190417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14" name="Grafik 3113" descr="Sonne Silhouette">
              <a:extLst>
                <a:ext uri="{FF2B5EF4-FFF2-40B4-BE49-F238E27FC236}">
                  <a16:creationId xmlns:a16="http://schemas.microsoft.com/office/drawing/2014/main" id="{717E5ECD-2464-3645-5888-4C0F6F6D9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91657" y="1982507"/>
              <a:ext cx="182964" cy="18296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D6DD139-658B-E250-30EC-6DA8BAF35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51625" y="2018479"/>
              <a:ext cx="180975" cy="314325"/>
            </a:xfrm>
            <a:prstGeom prst="rect">
              <a:avLst/>
            </a:prstGeom>
          </p:spPr>
        </p:pic>
      </p:grpSp>
      <p:sp>
        <p:nvSpPr>
          <p:cNvPr id="58" name="Rechteck 52">
            <a:extLst>
              <a:ext uri="{FF2B5EF4-FFF2-40B4-BE49-F238E27FC236}">
                <a16:creationId xmlns:a16="http://schemas.microsoft.com/office/drawing/2014/main" id="{105CB8C3-B6E6-2044-7A4D-BCABCA8EE1B4}"/>
              </a:ext>
            </a:extLst>
          </p:cNvPr>
          <p:cNvSpPr/>
          <p:nvPr/>
        </p:nvSpPr>
        <p:spPr>
          <a:xfrm>
            <a:off x="1213211" y="1279012"/>
            <a:ext cx="4815551" cy="4557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800"/>
              </a:spcAft>
            </a:pPr>
            <a:r>
              <a:rPr lang="en-GB" sz="1400" dirty="0">
                <a:solidFill>
                  <a:schemeClr val="tx1"/>
                </a:solidFill>
              </a:rPr>
              <a:t>Located in northern Kenya, to the western side of Lake Turkana.</a:t>
            </a:r>
          </a:p>
          <a:p>
            <a:pPr>
              <a:spcAft>
                <a:spcPts val="1800"/>
              </a:spcAft>
            </a:pPr>
            <a:r>
              <a:rPr lang="en-GB" sz="1400" dirty="0">
                <a:solidFill>
                  <a:schemeClr val="tx1"/>
                </a:solidFill>
              </a:rPr>
              <a:t>Extensive potential for solar and hybrid (wind and solar) energy around the city of </a:t>
            </a:r>
            <a:r>
              <a:rPr lang="en-GB" sz="1400" dirty="0" err="1">
                <a:solidFill>
                  <a:schemeClr val="tx1"/>
                </a:solidFill>
              </a:rPr>
              <a:t>Lodwar</a:t>
            </a:r>
            <a:r>
              <a:rPr lang="en-GB" sz="1400" dirty="0">
                <a:solidFill>
                  <a:schemeClr val="tx1"/>
                </a:solidFill>
              </a:rPr>
              <a:t>.</a:t>
            </a:r>
          </a:p>
          <a:p>
            <a:pPr>
              <a:spcAft>
                <a:spcPts val="1800"/>
              </a:spcAft>
            </a:pPr>
            <a:r>
              <a:rPr lang="en-GB" sz="1400" dirty="0">
                <a:solidFill>
                  <a:schemeClr val="tx1"/>
                </a:solidFill>
              </a:rPr>
              <a:t>The region itself does not have significant offtake potential for renewable hydrogen-based goods such as ammonia or fertilizer.</a:t>
            </a:r>
          </a:p>
          <a:p>
            <a:pPr>
              <a:spcAft>
                <a:spcPts val="1800"/>
              </a:spcAft>
            </a:pPr>
            <a:r>
              <a:rPr lang="en-GB" sz="1400" dirty="0">
                <a:solidFill>
                  <a:schemeClr val="tx1"/>
                </a:solidFill>
              </a:rPr>
              <a:t>Proximity to the city of </a:t>
            </a:r>
            <a:r>
              <a:rPr lang="en-GB" sz="1400" dirty="0" err="1">
                <a:solidFill>
                  <a:schemeClr val="tx1"/>
                </a:solidFill>
              </a:rPr>
              <a:t>Lodwar</a:t>
            </a:r>
            <a:r>
              <a:rPr lang="en-GB" sz="1400" dirty="0">
                <a:solidFill>
                  <a:schemeClr val="tx1"/>
                </a:solidFill>
              </a:rPr>
              <a:t> provides access to transport infrastructure and everyday goods for workers.</a:t>
            </a:r>
          </a:p>
          <a:p>
            <a:pPr>
              <a:spcAft>
                <a:spcPts val="1800"/>
              </a:spcAft>
            </a:pPr>
            <a:r>
              <a:rPr lang="en-GB" sz="1400" dirty="0">
                <a:solidFill>
                  <a:schemeClr val="tx1"/>
                </a:solidFill>
              </a:rPr>
              <a:t>Electric grid infrastructure is accessible to the south of Lake Turkana in 170km distance, offering sufficient capacity to supply </a:t>
            </a:r>
            <a:r>
              <a:rPr lang="en-GB" sz="1400" dirty="0" err="1">
                <a:solidFill>
                  <a:schemeClr val="tx1"/>
                </a:solidFill>
              </a:rPr>
              <a:t>electrolyzers</a:t>
            </a:r>
            <a:r>
              <a:rPr lang="en-GB" sz="1400" dirty="0">
                <a:solidFill>
                  <a:schemeClr val="tx1"/>
                </a:solidFill>
              </a:rPr>
              <a:t> of up to 100 MW.</a:t>
            </a:r>
          </a:p>
          <a:p>
            <a:pPr>
              <a:spcAft>
                <a:spcPts val="1800"/>
              </a:spcAft>
            </a:pPr>
            <a:r>
              <a:rPr lang="en-GB" sz="1400" dirty="0">
                <a:solidFill>
                  <a:schemeClr val="tx1"/>
                </a:solidFill>
              </a:rPr>
              <a:t>Sufficient water for hydrogen production is available through Lake Turkana or the </a:t>
            </a:r>
            <a:r>
              <a:rPr lang="en-GB" sz="1400" dirty="0" err="1">
                <a:solidFill>
                  <a:schemeClr val="tx1"/>
                </a:solidFill>
              </a:rPr>
              <a:t>Turkwell</a:t>
            </a:r>
            <a:r>
              <a:rPr lang="en-GB" sz="1400" dirty="0">
                <a:solidFill>
                  <a:schemeClr val="tx1"/>
                </a:solidFill>
              </a:rPr>
              <a:t> River.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39341-D5CC-3AA0-06F5-A7C4B3C56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DB683BE-8662-F195-DCE2-CFA3911198E4}"/>
              </a:ext>
            </a:extLst>
          </p:cNvPr>
          <p:cNvSpPr/>
          <p:nvPr/>
        </p:nvSpPr>
        <p:spPr>
          <a:xfrm rot="5400000">
            <a:off x="3199448" y="-1899140"/>
            <a:ext cx="4595164" cy="10994067"/>
          </a:xfrm>
          <a:prstGeom prst="round2SameRect">
            <a:avLst>
              <a:gd name="adj1" fmla="val 9920"/>
              <a:gd name="adj2" fmla="val 0"/>
            </a:avLst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93EF055-248A-FEC0-2C6B-B5D6B80CFF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3EF055-248A-FEC0-2C6B-B5D6B80CFF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66DAD3B7-4734-AD0D-38EA-5067CD2EB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8600506" cy="900113"/>
          </a:xfrm>
        </p:spPr>
        <p:txBody>
          <a:bodyPr vert="horz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Turkana Central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E1252-6DE9-700C-A5F9-F7F61E4057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044A1850-F30A-E411-FB18-3DD6F77BE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D409B82A-8AF9-50CD-6EB1-C3F70294774E}"/>
              </a:ext>
            </a:extLst>
          </p:cNvPr>
          <p:cNvSpPr/>
          <p:nvPr/>
        </p:nvSpPr>
        <p:spPr>
          <a:xfrm rot="5400000">
            <a:off x="4826734" y="-26043"/>
            <a:ext cx="900114" cy="1055358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F6A75-2F70-077A-7426-1C56BF18B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7C8CD448-FBDA-0839-AA63-F920E0C719F6}"/>
              </a:ext>
            </a:extLst>
          </p:cNvPr>
          <p:cNvSpPr txBox="1"/>
          <p:nvPr/>
        </p:nvSpPr>
        <p:spPr>
          <a:xfrm>
            <a:off x="3736396" y="4921665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EUR 66 Mio.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9F5587F4-AE0F-CF3F-D019-705259BEB063}"/>
              </a:ext>
            </a:extLst>
          </p:cNvPr>
          <p:cNvSpPr txBox="1"/>
          <p:nvPr/>
        </p:nvSpPr>
        <p:spPr>
          <a:xfrm>
            <a:off x="6012906" y="4921665"/>
            <a:ext cx="1295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EUR 489 Mio.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625B8096-B8B6-F917-141C-EF3F7C0727B8}"/>
              </a:ext>
            </a:extLst>
          </p:cNvPr>
          <p:cNvSpPr txBox="1"/>
          <p:nvPr/>
        </p:nvSpPr>
        <p:spPr>
          <a:xfrm>
            <a:off x="8366684" y="4921665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EUR 2,107 Mio.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0B78509C-B544-D820-FDCB-31877E04C389}"/>
              </a:ext>
            </a:extLst>
          </p:cNvPr>
          <p:cNvSpPr txBox="1"/>
          <p:nvPr/>
        </p:nvSpPr>
        <p:spPr>
          <a:xfrm>
            <a:off x="3566273" y="5249911"/>
            <a:ext cx="1619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6,500 t-NH3/year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4024E5AD-8834-ECB5-494C-6ED3F6BF7D61}"/>
              </a:ext>
            </a:extLst>
          </p:cNvPr>
          <p:cNvSpPr txBox="1"/>
          <p:nvPr/>
        </p:nvSpPr>
        <p:spPr>
          <a:xfrm>
            <a:off x="5889475" y="5249911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62,800 t-NH3/year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D7B41628-4069-13D7-5ACD-F291B63F41AF}"/>
              </a:ext>
            </a:extLst>
          </p:cNvPr>
          <p:cNvSpPr txBox="1"/>
          <p:nvPr/>
        </p:nvSpPr>
        <p:spPr>
          <a:xfrm>
            <a:off x="8121867" y="5249911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303,000 t-NH3/year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867A8635-051D-95B9-180D-BB70CA13E869}"/>
              </a:ext>
            </a:extLst>
          </p:cNvPr>
          <p:cNvSpPr txBox="1"/>
          <p:nvPr/>
        </p:nvSpPr>
        <p:spPr>
          <a:xfrm>
            <a:off x="530621" y="4921665"/>
            <a:ext cx="2287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Total investment costs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5B27226B-8DC8-BACE-85B2-376BCBE73D07}"/>
              </a:ext>
            </a:extLst>
          </p:cNvPr>
          <p:cNvSpPr txBox="1"/>
          <p:nvPr/>
        </p:nvSpPr>
        <p:spPr>
          <a:xfrm>
            <a:off x="530621" y="5249911"/>
            <a:ext cx="2538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Annual ammonia production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E9A120-3528-A9E8-1D87-7810252503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261" y="2217031"/>
            <a:ext cx="1447800" cy="21431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E68F00D-11D5-7D35-E9F5-3E535A745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59010" y="1780176"/>
            <a:ext cx="9232219" cy="282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69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1FCB4-7278-25B9-F801-BC3608777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map of a mountain with yellow and pink spots&#10;&#10;AI-generated content may be incorrect.">
            <a:extLst>
              <a:ext uri="{FF2B5EF4-FFF2-40B4-BE49-F238E27FC236}">
                <a16:creationId xmlns:a16="http://schemas.microsoft.com/office/drawing/2014/main" id="{464417EE-1156-AE3B-981E-D77D9FBF9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516" y="0"/>
            <a:ext cx="4727345" cy="6858000"/>
          </a:xfrm>
          <a:prstGeom prst="rect">
            <a:avLst/>
          </a:prstGeom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D5B2CC8-B91A-375E-A296-1B0DE95792F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D5B2CC8-B91A-375E-A296-1B0DE95792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C427FA87-566D-F6D1-AA8F-33D4AA7D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8600506" cy="900113"/>
          </a:xfrm>
        </p:spPr>
        <p:txBody>
          <a:bodyPr vert="horz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Turkana South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444B0-07D8-2B3B-E3CE-B68C743763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5BA9BBE1-9C79-4375-C4F3-49E38DDC0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573CF1-F13E-8D27-D775-B64498015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D3E9BB-5C47-3618-9833-531E15371696}"/>
              </a:ext>
            </a:extLst>
          </p:cNvPr>
          <p:cNvSpPr/>
          <p:nvPr/>
        </p:nvSpPr>
        <p:spPr>
          <a:xfrm>
            <a:off x="10423830" y="779654"/>
            <a:ext cx="1591118" cy="776042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Lake Turkana Wind Power (LTWP)</a:t>
            </a:r>
            <a:b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</a:br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310 MW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61BEF824-7D59-2763-CAD0-B098BF9E6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89515" y="333770"/>
            <a:ext cx="434022" cy="49602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B30B10-AC7C-1C9E-4368-193408154869}"/>
              </a:ext>
            </a:extLst>
          </p:cNvPr>
          <p:cNvSpPr/>
          <p:nvPr/>
        </p:nvSpPr>
        <p:spPr>
          <a:xfrm>
            <a:off x="7963276" y="5544487"/>
            <a:ext cx="1080030" cy="601108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R="0" algn="ctr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Nairobi</a:t>
            </a:r>
          </a:p>
          <a:p>
            <a:pPr marR="0" algn="ctr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350km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D9F3F90-E17F-3FB7-B1E7-62FF27FBB7FB}"/>
              </a:ext>
            </a:extLst>
          </p:cNvPr>
          <p:cNvSpPr/>
          <p:nvPr/>
        </p:nvSpPr>
        <p:spPr>
          <a:xfrm rot="5400000">
            <a:off x="8331719" y="6151572"/>
            <a:ext cx="343144" cy="33328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F46C15B-9956-C8D2-4B4A-59A3CB7DAA1B}"/>
              </a:ext>
            </a:extLst>
          </p:cNvPr>
          <p:cNvGrpSpPr/>
          <p:nvPr/>
        </p:nvGrpSpPr>
        <p:grpSpPr>
          <a:xfrm>
            <a:off x="7670609" y="1696298"/>
            <a:ext cx="1998646" cy="2218548"/>
            <a:chOff x="7449812" y="1830637"/>
            <a:chExt cx="1998646" cy="2218548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C0CC5AD8-EB81-B6F9-93CD-AA79C4FDF835}"/>
                </a:ext>
              </a:extLst>
            </p:cNvPr>
            <p:cNvSpPr txBox="1"/>
            <p:nvPr/>
          </p:nvSpPr>
          <p:spPr>
            <a:xfrm>
              <a:off x="7995114" y="3510576"/>
              <a:ext cx="1453344" cy="5386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 dirty="0">
                  <a:latin typeface="Satoshi" pitchFamily="2" charset="0"/>
                </a:rPr>
                <a:t>Major road</a:t>
              </a:r>
            </a:p>
            <a:p>
              <a:pPr>
                <a:spcAft>
                  <a:spcPts val="600"/>
                </a:spcAft>
              </a:pPr>
              <a:r>
                <a:rPr lang="en-US" sz="1200" b="1" dirty="0">
                  <a:latin typeface="Satoshi" pitchFamily="2" charset="0"/>
                </a:rPr>
                <a:t>High-voltage line</a:t>
              </a:r>
            </a:p>
          </p:txBody>
        </p:sp>
        <p:cxnSp>
          <p:nvCxnSpPr>
            <p:cNvPr id="32" name="Gerader Verbinder 24">
              <a:extLst>
                <a:ext uri="{FF2B5EF4-FFF2-40B4-BE49-F238E27FC236}">
                  <a16:creationId xmlns:a16="http://schemas.microsoft.com/office/drawing/2014/main" id="{09D0B7B1-2823-2A6E-82E5-FFEAFD1E3C44}"/>
                </a:ext>
              </a:extLst>
            </p:cNvPr>
            <p:cNvCxnSpPr>
              <a:cxnSpLocks/>
            </p:cNvCxnSpPr>
            <p:nvPr/>
          </p:nvCxnSpPr>
          <p:spPr>
            <a:xfrm>
              <a:off x="7590553" y="3625469"/>
              <a:ext cx="360000" cy="0"/>
            </a:xfrm>
            <a:prstGeom prst="line">
              <a:avLst/>
            </a:prstGeom>
            <a:ln w="38100">
              <a:solidFill>
                <a:srgbClr val="37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25">
              <a:extLst>
                <a:ext uri="{FF2B5EF4-FFF2-40B4-BE49-F238E27FC236}">
                  <a16:creationId xmlns:a16="http://schemas.microsoft.com/office/drawing/2014/main" id="{E2236ED4-51B5-20E4-6476-05FA89973F52}"/>
                </a:ext>
              </a:extLst>
            </p:cNvPr>
            <p:cNvCxnSpPr>
              <a:cxnSpLocks/>
            </p:cNvCxnSpPr>
            <p:nvPr/>
          </p:nvCxnSpPr>
          <p:spPr>
            <a:xfrm>
              <a:off x="7590553" y="3940719"/>
              <a:ext cx="360000" cy="0"/>
            </a:xfrm>
            <a:prstGeom prst="line">
              <a:avLst/>
            </a:prstGeom>
            <a:ln w="38100">
              <a:solidFill>
                <a:srgbClr val="FFE6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uppieren 94">
              <a:extLst>
                <a:ext uri="{FF2B5EF4-FFF2-40B4-BE49-F238E27FC236}">
                  <a16:creationId xmlns:a16="http://schemas.microsoft.com/office/drawing/2014/main" id="{AE5FB6B8-E40C-B372-D6C4-73E664B9391E}"/>
                </a:ext>
              </a:extLst>
            </p:cNvPr>
            <p:cNvGrpSpPr/>
            <p:nvPr/>
          </p:nvGrpSpPr>
          <p:grpSpPr>
            <a:xfrm>
              <a:off x="7449812" y="1830637"/>
              <a:ext cx="1834312" cy="1020996"/>
              <a:chOff x="4010859" y="2910627"/>
              <a:chExt cx="1834312" cy="1020996"/>
            </a:xfrm>
          </p:grpSpPr>
          <p:sp>
            <p:nvSpPr>
              <p:cNvPr id="35" name="Rechteck 72">
                <a:extLst>
                  <a:ext uri="{FF2B5EF4-FFF2-40B4-BE49-F238E27FC236}">
                    <a16:creationId xmlns:a16="http://schemas.microsoft.com/office/drawing/2014/main" id="{FE8BFD52-800C-03A9-8B21-0CDF7563E2A6}"/>
                  </a:ext>
                </a:extLst>
              </p:cNvPr>
              <p:cNvSpPr/>
              <p:nvPr/>
            </p:nvSpPr>
            <p:spPr>
              <a:xfrm>
                <a:off x="4075448" y="3639938"/>
                <a:ext cx="252000" cy="252346"/>
              </a:xfrm>
              <a:prstGeom prst="rect">
                <a:avLst/>
              </a:prstGeom>
              <a:solidFill>
                <a:srgbClr val="D99CC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6" name="Rechteck 73">
                <a:extLst>
                  <a:ext uri="{FF2B5EF4-FFF2-40B4-BE49-F238E27FC236}">
                    <a16:creationId xmlns:a16="http://schemas.microsoft.com/office/drawing/2014/main" id="{8858DC1C-1E8B-F396-CCA0-4884D2D8AA39}"/>
                  </a:ext>
                </a:extLst>
              </p:cNvPr>
              <p:cNvSpPr/>
              <p:nvPr/>
            </p:nvSpPr>
            <p:spPr>
              <a:xfrm>
                <a:off x="4326071" y="3639938"/>
                <a:ext cx="252000" cy="252346"/>
              </a:xfrm>
              <a:prstGeom prst="rect">
                <a:avLst/>
              </a:prstGeom>
              <a:solidFill>
                <a:srgbClr val="DF5EA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7" name="Rechteck 74">
                <a:extLst>
                  <a:ext uri="{FF2B5EF4-FFF2-40B4-BE49-F238E27FC236}">
                    <a16:creationId xmlns:a16="http://schemas.microsoft.com/office/drawing/2014/main" id="{7480B584-A2A4-391B-D253-E6B4E0284CB9}"/>
                  </a:ext>
                </a:extLst>
              </p:cNvPr>
              <p:cNvSpPr/>
              <p:nvPr/>
            </p:nvSpPr>
            <p:spPr>
              <a:xfrm>
                <a:off x="4576693" y="3639938"/>
                <a:ext cx="252000" cy="252346"/>
              </a:xfrm>
              <a:prstGeom prst="rect">
                <a:avLst/>
              </a:prstGeom>
              <a:solidFill>
                <a:srgbClr val="DE3B9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8" name="Rechteck 75">
                <a:extLst>
                  <a:ext uri="{FF2B5EF4-FFF2-40B4-BE49-F238E27FC236}">
                    <a16:creationId xmlns:a16="http://schemas.microsoft.com/office/drawing/2014/main" id="{D2005CCB-F97E-20B8-99C9-AB255A34A785}"/>
                  </a:ext>
                </a:extLst>
              </p:cNvPr>
              <p:cNvSpPr/>
              <p:nvPr/>
            </p:nvSpPr>
            <p:spPr>
              <a:xfrm>
                <a:off x="4829652" y="3639938"/>
                <a:ext cx="252000" cy="252346"/>
              </a:xfrm>
              <a:prstGeom prst="rect">
                <a:avLst/>
              </a:prstGeom>
              <a:solidFill>
                <a:srgbClr val="CC166A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9" name="Rechteck 76">
                <a:extLst>
                  <a:ext uri="{FF2B5EF4-FFF2-40B4-BE49-F238E27FC236}">
                    <a16:creationId xmlns:a16="http://schemas.microsoft.com/office/drawing/2014/main" id="{BCBD3556-7F39-9566-FD7E-C7BB7456B8C0}"/>
                  </a:ext>
                </a:extLst>
              </p:cNvPr>
              <p:cNvSpPr/>
              <p:nvPr/>
            </p:nvSpPr>
            <p:spPr>
              <a:xfrm>
                <a:off x="5082622" y="3639938"/>
                <a:ext cx="252000" cy="252346"/>
              </a:xfrm>
              <a:prstGeom prst="rect">
                <a:avLst/>
              </a:prstGeom>
              <a:solidFill>
                <a:srgbClr val="9E0248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0" name="Textfeld 77">
                <a:extLst>
                  <a:ext uri="{FF2B5EF4-FFF2-40B4-BE49-F238E27FC236}">
                    <a16:creationId xmlns:a16="http://schemas.microsoft.com/office/drawing/2014/main" id="{BE22A0A2-8ADE-A19A-6B86-9FE04918E21D}"/>
                  </a:ext>
                </a:extLst>
              </p:cNvPr>
              <p:cNvSpPr txBox="1"/>
              <p:nvPr/>
            </p:nvSpPr>
            <p:spPr>
              <a:xfrm>
                <a:off x="4765545" y="2910627"/>
                <a:ext cx="71045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noProof="1">
                    <a:latin typeface="Satoshi" pitchFamily="2" charset="0"/>
                  </a:rPr>
                  <a:t>Suitable</a:t>
                </a:r>
                <a:endParaRPr lang="de-DE" sz="1100" b="1" dirty="0">
                  <a:latin typeface="Satoshi" pitchFamily="2" charset="0"/>
                </a:endParaRPr>
              </a:p>
            </p:txBody>
          </p:sp>
          <p:sp>
            <p:nvSpPr>
              <p:cNvPr id="41" name="Textfeld 78">
                <a:extLst>
                  <a:ext uri="{FF2B5EF4-FFF2-40B4-BE49-F238E27FC236}">
                    <a16:creationId xmlns:a16="http://schemas.microsoft.com/office/drawing/2014/main" id="{B12EEF33-457D-640C-8184-1C9A5F8B9762}"/>
                  </a:ext>
                </a:extLst>
              </p:cNvPr>
              <p:cNvSpPr txBox="1"/>
              <p:nvPr/>
            </p:nvSpPr>
            <p:spPr>
              <a:xfrm>
                <a:off x="4010859" y="2910627"/>
                <a:ext cx="66877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b="1" dirty="0">
                    <a:latin typeface="Satoshi" pitchFamily="2" charset="0"/>
                  </a:rPr>
                  <a:t>Limited</a:t>
                </a:r>
              </a:p>
            </p:txBody>
          </p:sp>
          <p:sp>
            <p:nvSpPr>
              <p:cNvPr id="42" name="Rechteck 79">
                <a:extLst>
                  <a:ext uri="{FF2B5EF4-FFF2-40B4-BE49-F238E27FC236}">
                    <a16:creationId xmlns:a16="http://schemas.microsoft.com/office/drawing/2014/main" id="{1B833EA2-4CF7-6F1B-9DFF-690B489CF0C2}"/>
                  </a:ext>
                </a:extLst>
              </p:cNvPr>
              <p:cNvSpPr/>
              <p:nvPr/>
            </p:nvSpPr>
            <p:spPr>
              <a:xfrm>
                <a:off x="4076125" y="3389183"/>
                <a:ext cx="252000" cy="252346"/>
              </a:xfrm>
              <a:prstGeom prst="rect">
                <a:avLst/>
              </a:prstGeom>
              <a:solidFill>
                <a:srgbClr val="41B5C4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3" name="Rechteck 80">
                <a:extLst>
                  <a:ext uri="{FF2B5EF4-FFF2-40B4-BE49-F238E27FC236}">
                    <a16:creationId xmlns:a16="http://schemas.microsoft.com/office/drawing/2014/main" id="{B477C205-DC0E-09A1-B94F-FC9A9DB5A30B}"/>
                  </a:ext>
                </a:extLst>
              </p:cNvPr>
              <p:cNvSpPr/>
              <p:nvPr/>
            </p:nvSpPr>
            <p:spPr>
              <a:xfrm>
                <a:off x="4327393" y="3389183"/>
                <a:ext cx="252000" cy="252346"/>
              </a:xfrm>
              <a:prstGeom prst="rect">
                <a:avLst/>
              </a:prstGeom>
              <a:solidFill>
                <a:srgbClr val="328EB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4" name="Rechteck 81">
                <a:extLst>
                  <a:ext uri="{FF2B5EF4-FFF2-40B4-BE49-F238E27FC236}">
                    <a16:creationId xmlns:a16="http://schemas.microsoft.com/office/drawing/2014/main" id="{1934907A-BEBE-D3C6-D2DF-F5C40D185395}"/>
                  </a:ext>
                </a:extLst>
              </p:cNvPr>
              <p:cNvSpPr/>
              <p:nvPr/>
            </p:nvSpPr>
            <p:spPr>
              <a:xfrm>
                <a:off x="4578660" y="3389183"/>
                <a:ext cx="252000" cy="252346"/>
              </a:xfrm>
              <a:prstGeom prst="rect">
                <a:avLst/>
              </a:prstGeom>
              <a:solidFill>
                <a:srgbClr val="2C7CB7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5" name="Rechteck 82">
                <a:extLst>
                  <a:ext uri="{FF2B5EF4-FFF2-40B4-BE49-F238E27FC236}">
                    <a16:creationId xmlns:a16="http://schemas.microsoft.com/office/drawing/2014/main" id="{47F2F43F-B094-AE89-865C-6C68C33753EC}"/>
                  </a:ext>
                </a:extLst>
              </p:cNvPr>
              <p:cNvSpPr/>
              <p:nvPr/>
            </p:nvSpPr>
            <p:spPr>
              <a:xfrm>
                <a:off x="4832264" y="3389183"/>
                <a:ext cx="252000" cy="252346"/>
              </a:xfrm>
              <a:prstGeom prst="rect">
                <a:avLst/>
              </a:prstGeom>
              <a:solidFill>
                <a:srgbClr val="295BA7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6" name="Rechteck 83">
                <a:extLst>
                  <a:ext uri="{FF2B5EF4-FFF2-40B4-BE49-F238E27FC236}">
                    <a16:creationId xmlns:a16="http://schemas.microsoft.com/office/drawing/2014/main" id="{801BA44F-942C-EC25-E076-278FB315AC02}"/>
                  </a:ext>
                </a:extLst>
              </p:cNvPr>
              <p:cNvSpPr/>
              <p:nvPr/>
            </p:nvSpPr>
            <p:spPr>
              <a:xfrm>
                <a:off x="5083541" y="3389183"/>
                <a:ext cx="252000" cy="252346"/>
              </a:xfrm>
              <a:prstGeom prst="rect">
                <a:avLst/>
              </a:prstGeom>
              <a:solidFill>
                <a:srgbClr val="253595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7" name="Rechteck 84">
                <a:extLst>
                  <a:ext uri="{FF2B5EF4-FFF2-40B4-BE49-F238E27FC236}">
                    <a16:creationId xmlns:a16="http://schemas.microsoft.com/office/drawing/2014/main" id="{E87B5CFA-275F-21EE-9499-47CF40785B88}"/>
                  </a:ext>
                </a:extLst>
              </p:cNvPr>
              <p:cNvSpPr/>
              <p:nvPr/>
            </p:nvSpPr>
            <p:spPr bwMode="gray">
              <a:xfrm>
                <a:off x="5333406" y="3137207"/>
                <a:ext cx="511765" cy="75507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Rechteck 85">
                <a:extLst>
                  <a:ext uri="{FF2B5EF4-FFF2-40B4-BE49-F238E27FC236}">
                    <a16:creationId xmlns:a16="http://schemas.microsoft.com/office/drawing/2014/main" id="{37932B1E-A88A-D91C-7852-286C10AD1077}"/>
                  </a:ext>
                </a:extLst>
              </p:cNvPr>
              <p:cNvSpPr/>
              <p:nvPr/>
            </p:nvSpPr>
            <p:spPr>
              <a:xfrm>
                <a:off x="4075020" y="3137206"/>
                <a:ext cx="252000" cy="252346"/>
              </a:xfrm>
              <a:prstGeom prst="rect">
                <a:avLst/>
              </a:prstGeom>
              <a:solidFill>
                <a:srgbClr val="FFFD02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9" name="Rechteck 86">
                <a:extLst>
                  <a:ext uri="{FF2B5EF4-FFF2-40B4-BE49-F238E27FC236}">
                    <a16:creationId xmlns:a16="http://schemas.microsoft.com/office/drawing/2014/main" id="{CFA6E751-9DAE-BB65-DD66-B8B7A6461EB8}"/>
                  </a:ext>
                </a:extLst>
              </p:cNvPr>
              <p:cNvSpPr/>
              <p:nvPr/>
            </p:nvSpPr>
            <p:spPr>
              <a:xfrm>
                <a:off x="4325830" y="3137206"/>
                <a:ext cx="252000" cy="252346"/>
              </a:xfrm>
              <a:prstGeom prst="rect">
                <a:avLst/>
              </a:prstGeom>
              <a:solidFill>
                <a:srgbClr val="FFD908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50" name="Rechteck 87">
                <a:extLst>
                  <a:ext uri="{FF2B5EF4-FFF2-40B4-BE49-F238E27FC236}">
                    <a16:creationId xmlns:a16="http://schemas.microsoft.com/office/drawing/2014/main" id="{E2A828F6-C189-1B72-BA0A-D4ECFAA7DF00}"/>
                  </a:ext>
                </a:extLst>
              </p:cNvPr>
              <p:cNvSpPr/>
              <p:nvPr/>
            </p:nvSpPr>
            <p:spPr>
              <a:xfrm>
                <a:off x="4576639" y="3137206"/>
                <a:ext cx="252000" cy="252346"/>
              </a:xfrm>
              <a:prstGeom prst="rect">
                <a:avLst/>
              </a:prstGeom>
              <a:solidFill>
                <a:srgbClr val="FFB304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64" name="Rechteck 88">
                <a:extLst>
                  <a:ext uri="{FF2B5EF4-FFF2-40B4-BE49-F238E27FC236}">
                    <a16:creationId xmlns:a16="http://schemas.microsoft.com/office/drawing/2014/main" id="{935E5F25-60F2-53A2-C69F-029D007113FC}"/>
                  </a:ext>
                </a:extLst>
              </p:cNvPr>
              <p:cNvSpPr/>
              <p:nvPr/>
            </p:nvSpPr>
            <p:spPr>
              <a:xfrm>
                <a:off x="4829785" y="3137206"/>
                <a:ext cx="252000" cy="252346"/>
              </a:xfrm>
              <a:prstGeom prst="rect">
                <a:avLst/>
              </a:prstGeom>
              <a:solidFill>
                <a:srgbClr val="FF860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65" name="Rechteck 89">
                <a:extLst>
                  <a:ext uri="{FF2B5EF4-FFF2-40B4-BE49-F238E27FC236}">
                    <a16:creationId xmlns:a16="http://schemas.microsoft.com/office/drawing/2014/main" id="{A85A9E98-D623-5DAF-8FA7-4830888D87E3}"/>
                  </a:ext>
                </a:extLst>
              </p:cNvPr>
              <p:cNvSpPr/>
              <p:nvPr/>
            </p:nvSpPr>
            <p:spPr>
              <a:xfrm>
                <a:off x="5082944" y="3137206"/>
                <a:ext cx="252000" cy="252346"/>
              </a:xfrm>
              <a:prstGeom prst="rect">
                <a:avLst/>
              </a:prstGeom>
              <a:solidFill>
                <a:srgbClr val="FF560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pic>
            <p:nvPicPr>
              <p:cNvPr id="66" name="Grafik 90" descr="Windkraftanlagen mit einfarbiger Füllung">
                <a:extLst>
                  <a:ext uri="{FF2B5EF4-FFF2-40B4-BE49-F238E27FC236}">
                    <a16:creationId xmlns:a16="http://schemas.microsoft.com/office/drawing/2014/main" id="{10BE0283-5210-12D7-CC13-336562AAD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44898" y="3407362"/>
                <a:ext cx="217101" cy="212135"/>
              </a:xfrm>
              <a:prstGeom prst="rect">
                <a:avLst/>
              </a:prstGeom>
            </p:spPr>
          </p:pic>
          <p:pic>
            <p:nvPicPr>
              <p:cNvPr id="67" name="Grafik 91" descr="dunkel (kleinere Sonne) Silhouette">
                <a:extLst>
                  <a:ext uri="{FF2B5EF4-FFF2-40B4-BE49-F238E27FC236}">
                    <a16:creationId xmlns:a16="http://schemas.microsoft.com/office/drawing/2014/main" id="{BB4F687C-1357-F9A1-B621-139EB16E7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82833" y="3097203"/>
                <a:ext cx="343144" cy="335295"/>
              </a:xfrm>
              <a:prstGeom prst="rect">
                <a:avLst/>
              </a:prstGeom>
            </p:spPr>
          </p:pic>
          <p:pic>
            <p:nvPicPr>
              <p:cNvPr id="68" name="Grafik 92" descr="Windkraftanlagen mit einfarbiger Füllung">
                <a:extLst>
                  <a:ext uri="{FF2B5EF4-FFF2-40B4-BE49-F238E27FC236}">
                    <a16:creationId xmlns:a16="http://schemas.microsoft.com/office/drawing/2014/main" id="{B5E2EE16-D89B-B56B-8D79-0E2451876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603817" y="3657908"/>
                <a:ext cx="217101" cy="212135"/>
              </a:xfrm>
              <a:prstGeom prst="rect">
                <a:avLst/>
              </a:prstGeom>
            </p:spPr>
          </p:pic>
          <p:pic>
            <p:nvPicPr>
              <p:cNvPr id="69" name="Grafik 93" descr="dunkel (kleinere Sonne) Silhouette">
                <a:extLst>
                  <a:ext uri="{FF2B5EF4-FFF2-40B4-BE49-F238E27FC236}">
                    <a16:creationId xmlns:a16="http://schemas.microsoft.com/office/drawing/2014/main" id="{F089858A-392D-17AD-663F-A07503AC6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82833" y="3596328"/>
                <a:ext cx="343144" cy="335295"/>
              </a:xfrm>
              <a:prstGeom prst="rect">
                <a:avLst/>
              </a:prstGeom>
            </p:spPr>
          </p:pic>
        </p:grpSp>
        <p:cxnSp>
          <p:nvCxnSpPr>
            <p:cNvPr id="70" name="Gerader Verbinder 5">
              <a:extLst>
                <a:ext uri="{FF2B5EF4-FFF2-40B4-BE49-F238E27FC236}">
                  <a16:creationId xmlns:a16="http://schemas.microsoft.com/office/drawing/2014/main" id="{63FF9A88-1304-08B2-2B70-84932FFB59FF}"/>
                </a:ext>
              </a:extLst>
            </p:cNvPr>
            <p:cNvCxnSpPr>
              <a:cxnSpLocks/>
            </p:cNvCxnSpPr>
            <p:nvPr/>
          </p:nvCxnSpPr>
          <p:spPr>
            <a:xfrm>
              <a:off x="7554685" y="3255934"/>
              <a:ext cx="154404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feld 8">
              <a:extLst>
                <a:ext uri="{FF2B5EF4-FFF2-40B4-BE49-F238E27FC236}">
                  <a16:creationId xmlns:a16="http://schemas.microsoft.com/office/drawing/2014/main" id="{EE7EED72-8D7B-BC17-29F3-D7B5286FD4BC}"/>
                </a:ext>
              </a:extLst>
            </p:cNvPr>
            <p:cNvSpPr txBox="1"/>
            <p:nvPr/>
          </p:nvSpPr>
          <p:spPr>
            <a:xfrm>
              <a:off x="7633693" y="2887538"/>
              <a:ext cx="147726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Satoshi" pitchFamily="2" charset="0"/>
                </a:rPr>
                <a:t>50 km</a:t>
              </a:r>
            </a:p>
          </p:txBody>
        </p:sp>
        <p:cxnSp>
          <p:nvCxnSpPr>
            <p:cNvPr id="72" name="Gerader Verbinder 9">
              <a:extLst>
                <a:ext uri="{FF2B5EF4-FFF2-40B4-BE49-F238E27FC236}">
                  <a16:creationId xmlns:a16="http://schemas.microsoft.com/office/drawing/2014/main" id="{9A57892B-C1D7-8ACB-C3F8-FE64C5604CBA}"/>
                </a:ext>
              </a:extLst>
            </p:cNvPr>
            <p:cNvCxnSpPr/>
            <p:nvPr/>
          </p:nvCxnSpPr>
          <p:spPr>
            <a:xfrm>
              <a:off x="7570945" y="3167425"/>
              <a:ext cx="0" cy="1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Gerader Verbinder 12">
              <a:extLst>
                <a:ext uri="{FF2B5EF4-FFF2-40B4-BE49-F238E27FC236}">
                  <a16:creationId xmlns:a16="http://schemas.microsoft.com/office/drawing/2014/main" id="{A42078CE-A964-FB9E-8CED-ADAA4692A379}"/>
                </a:ext>
              </a:extLst>
            </p:cNvPr>
            <p:cNvCxnSpPr/>
            <p:nvPr/>
          </p:nvCxnSpPr>
          <p:spPr>
            <a:xfrm>
              <a:off x="9084937" y="3167425"/>
              <a:ext cx="0" cy="1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Rechteck 52">
            <a:extLst>
              <a:ext uri="{FF2B5EF4-FFF2-40B4-BE49-F238E27FC236}">
                <a16:creationId xmlns:a16="http://schemas.microsoft.com/office/drawing/2014/main" id="{3BD21F5A-1CCD-C978-60C9-C690AC21AAFC}"/>
              </a:ext>
            </a:extLst>
          </p:cNvPr>
          <p:cNvSpPr/>
          <p:nvPr/>
        </p:nvSpPr>
        <p:spPr>
          <a:xfrm>
            <a:off x="1213211" y="1279012"/>
            <a:ext cx="4815551" cy="4557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400"/>
              </a:spcAft>
            </a:pPr>
            <a:r>
              <a:rPr lang="en-GB" sz="1400" dirty="0">
                <a:solidFill>
                  <a:schemeClr val="tx1"/>
                </a:solidFill>
              </a:rPr>
              <a:t>Located in northern Kenya, to the south of Lake Turkana and within the geothermally active Rift Valley.</a:t>
            </a:r>
          </a:p>
          <a:p>
            <a:pPr>
              <a:spcAft>
                <a:spcPts val="1400"/>
              </a:spcAft>
            </a:pPr>
            <a:r>
              <a:rPr lang="en-GB" sz="1400" dirty="0">
                <a:solidFill>
                  <a:schemeClr val="tx1"/>
                </a:solidFill>
              </a:rPr>
              <a:t>Extensive potential for solar, wind and hybrid (wind and solar) energy. Presumably also geothermal energy potential, which would have to be confirmed by on-site test drills.</a:t>
            </a:r>
          </a:p>
          <a:p>
            <a:pPr>
              <a:spcAft>
                <a:spcPts val="1400"/>
              </a:spcAft>
            </a:pPr>
            <a:r>
              <a:rPr lang="en-GB" sz="1400" dirty="0">
                <a:solidFill>
                  <a:schemeClr val="tx1"/>
                </a:solidFill>
              </a:rPr>
              <a:t>The region itself does not have significant offtake potential for renewable hydrogen-based goods such as ammonia or fertilizer.</a:t>
            </a:r>
          </a:p>
          <a:p>
            <a:pPr>
              <a:spcAft>
                <a:spcPts val="1400"/>
              </a:spcAft>
            </a:pPr>
            <a:r>
              <a:rPr lang="en-GB" sz="1400" dirty="0">
                <a:solidFill>
                  <a:schemeClr val="tx1"/>
                </a:solidFill>
              </a:rPr>
              <a:t>Major roads run through the identified region, providing the required transport infrastructure.</a:t>
            </a:r>
          </a:p>
          <a:p>
            <a:pPr>
              <a:spcAft>
                <a:spcPts val="1400"/>
              </a:spcAft>
            </a:pPr>
            <a:r>
              <a:rPr lang="en-GB" sz="1400" dirty="0">
                <a:solidFill>
                  <a:schemeClr val="tx1"/>
                </a:solidFill>
              </a:rPr>
              <a:t>Connection to the national electricity grid could be enabled via a transmission line running through the region, offering sufficient capacity to supply </a:t>
            </a:r>
            <a:r>
              <a:rPr lang="en-GB" sz="1400" dirty="0" err="1">
                <a:solidFill>
                  <a:schemeClr val="tx1"/>
                </a:solidFill>
              </a:rPr>
              <a:t>electrolyzers</a:t>
            </a:r>
            <a:r>
              <a:rPr lang="en-GB" sz="1400" dirty="0">
                <a:solidFill>
                  <a:schemeClr val="tx1"/>
                </a:solidFill>
              </a:rPr>
              <a:t> of up to 100 MW.</a:t>
            </a:r>
          </a:p>
          <a:p>
            <a:pPr>
              <a:spcAft>
                <a:spcPts val="1400"/>
              </a:spcAft>
            </a:pPr>
            <a:r>
              <a:rPr lang="en-GB" sz="1400" dirty="0">
                <a:solidFill>
                  <a:schemeClr val="tx1"/>
                </a:solidFill>
              </a:rPr>
              <a:t>Sufficient water for hydrogen production is available through Lake Turkana.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80C370E-F11F-BB93-A880-D6DF8B6684D5}"/>
              </a:ext>
            </a:extLst>
          </p:cNvPr>
          <p:cNvGrpSpPr/>
          <p:nvPr/>
        </p:nvGrpSpPr>
        <p:grpSpPr>
          <a:xfrm>
            <a:off x="524041" y="1265457"/>
            <a:ext cx="501159" cy="501159"/>
            <a:chOff x="524041" y="1265457"/>
            <a:chExt cx="501159" cy="501159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1F5521C-E0B6-EBC7-FABF-78B77DAC6CC2}"/>
                </a:ext>
              </a:extLst>
            </p:cNvPr>
            <p:cNvSpPr/>
            <p:nvPr/>
          </p:nvSpPr>
          <p:spPr>
            <a:xfrm>
              <a:off x="524041" y="1265457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78" name="Grafik 3071" descr="Markierung Silhouette">
              <a:extLst>
                <a:ext uri="{FF2B5EF4-FFF2-40B4-BE49-F238E27FC236}">
                  <a16:creationId xmlns:a16="http://schemas.microsoft.com/office/drawing/2014/main" id="{DE203B8F-92B1-EEF4-5F36-656F8583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9713" y="1293342"/>
              <a:ext cx="469816" cy="4698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7E544F-B487-579D-E226-44F42489E6E7}"/>
              </a:ext>
            </a:extLst>
          </p:cNvPr>
          <p:cNvGrpSpPr/>
          <p:nvPr/>
        </p:nvGrpSpPr>
        <p:grpSpPr>
          <a:xfrm>
            <a:off x="524041" y="2975882"/>
            <a:ext cx="501159" cy="501159"/>
            <a:chOff x="524041" y="2606094"/>
            <a:chExt cx="501159" cy="501159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D0B4322-031D-8146-72B2-0728F25BCD59}"/>
                </a:ext>
              </a:extLst>
            </p:cNvPr>
            <p:cNvSpPr/>
            <p:nvPr/>
          </p:nvSpPr>
          <p:spPr>
            <a:xfrm>
              <a:off x="524041" y="260609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1" name="Grafik 3087" descr="Balkendiagramm mit Aufwärtstrend Silhouette">
              <a:extLst>
                <a:ext uri="{FF2B5EF4-FFF2-40B4-BE49-F238E27FC236}">
                  <a16:creationId xmlns:a16="http://schemas.microsoft.com/office/drawing/2014/main" id="{3F1ECEDA-F52E-3C8A-5E06-927F697F7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16637" y="2698691"/>
              <a:ext cx="315963" cy="315963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8C9C220-54EE-3E62-4F47-E68C5822BF6D}"/>
              </a:ext>
            </a:extLst>
          </p:cNvPr>
          <p:cNvGrpSpPr/>
          <p:nvPr/>
        </p:nvGrpSpPr>
        <p:grpSpPr>
          <a:xfrm>
            <a:off x="524041" y="4434938"/>
            <a:ext cx="501159" cy="501159"/>
            <a:chOff x="524041" y="4273572"/>
            <a:chExt cx="501159" cy="501159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634975E-AA22-EAEB-CA07-645B33645DCA}"/>
                </a:ext>
              </a:extLst>
            </p:cNvPr>
            <p:cNvSpPr/>
            <p:nvPr/>
          </p:nvSpPr>
          <p:spPr>
            <a:xfrm>
              <a:off x="524041" y="4273572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AE2A22B6-B9E6-E084-033B-295056C5D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81748" y="4380311"/>
              <a:ext cx="185738" cy="258418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B2F9EEC-65C2-B4D8-7482-6E6549E86EFA}"/>
              </a:ext>
            </a:extLst>
          </p:cNvPr>
          <p:cNvGrpSpPr/>
          <p:nvPr/>
        </p:nvGrpSpPr>
        <p:grpSpPr>
          <a:xfrm>
            <a:off x="524041" y="5162684"/>
            <a:ext cx="501159" cy="501159"/>
            <a:chOff x="524041" y="5196304"/>
            <a:chExt cx="501159" cy="501159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EDACD66-3C66-B1F5-C798-D544929C7B0D}"/>
                </a:ext>
              </a:extLst>
            </p:cNvPr>
            <p:cNvSpPr/>
            <p:nvPr/>
          </p:nvSpPr>
          <p:spPr>
            <a:xfrm>
              <a:off x="524041" y="519630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1A980D0B-9F55-2AAE-2888-F779A5A4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33595" y="5303126"/>
              <a:ext cx="279125" cy="279125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BF52E55-281D-D37D-90B4-7DDC774C02F7}"/>
              </a:ext>
            </a:extLst>
          </p:cNvPr>
          <p:cNvGrpSpPr/>
          <p:nvPr/>
        </p:nvGrpSpPr>
        <p:grpSpPr>
          <a:xfrm>
            <a:off x="524041" y="3733256"/>
            <a:ext cx="501159" cy="501159"/>
            <a:chOff x="524041" y="3497934"/>
            <a:chExt cx="501159" cy="501159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185FB4A-830D-FC4E-B22A-997B993E7854}"/>
                </a:ext>
              </a:extLst>
            </p:cNvPr>
            <p:cNvSpPr/>
            <p:nvPr/>
          </p:nvSpPr>
          <p:spPr>
            <a:xfrm>
              <a:off x="524041" y="349793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C72B0B76-5F9A-0DA8-5EBD-3C61FDFA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22317" y="3589909"/>
              <a:ext cx="333375" cy="295275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6CE416A-E38F-48BC-9C85-D27015D4F3D6}"/>
              </a:ext>
            </a:extLst>
          </p:cNvPr>
          <p:cNvGrpSpPr/>
          <p:nvPr/>
        </p:nvGrpSpPr>
        <p:grpSpPr>
          <a:xfrm>
            <a:off x="524041" y="1951242"/>
            <a:ext cx="501159" cy="501159"/>
            <a:chOff x="524041" y="1904174"/>
            <a:chExt cx="501159" cy="501159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AC3A7A1-C15F-9C7D-5C5A-8FDD55ECFC9A}"/>
                </a:ext>
              </a:extLst>
            </p:cNvPr>
            <p:cNvSpPr/>
            <p:nvPr/>
          </p:nvSpPr>
          <p:spPr>
            <a:xfrm>
              <a:off x="524041" y="190417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3" name="Grafik 3113" descr="Sonne Silhouette">
              <a:extLst>
                <a:ext uri="{FF2B5EF4-FFF2-40B4-BE49-F238E27FC236}">
                  <a16:creationId xmlns:a16="http://schemas.microsoft.com/office/drawing/2014/main" id="{69719386-B7B5-93AA-86CB-911E5F3E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91657" y="1982507"/>
              <a:ext cx="182964" cy="182964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CB59EDE3-4EAA-B595-14D1-A9D1ADFEC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51625" y="2018479"/>
              <a:ext cx="180975" cy="314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3974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5C3CF-0746-065D-D083-BA156DA0A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F58C6798-985D-781C-6CCC-549B356CE6A2}"/>
              </a:ext>
            </a:extLst>
          </p:cNvPr>
          <p:cNvSpPr/>
          <p:nvPr/>
        </p:nvSpPr>
        <p:spPr>
          <a:xfrm rot="5400000">
            <a:off x="3199448" y="-1899140"/>
            <a:ext cx="4595164" cy="10994067"/>
          </a:xfrm>
          <a:prstGeom prst="round2SameRect">
            <a:avLst>
              <a:gd name="adj1" fmla="val 9920"/>
              <a:gd name="adj2" fmla="val 0"/>
            </a:avLst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DDBC190-04BA-1906-59CF-64E84CC92F4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DBC190-04BA-1906-59CF-64E84CC92F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152C7A20-E5B5-5580-CDD2-D70F00A1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8600506" cy="900113"/>
          </a:xfrm>
        </p:spPr>
        <p:txBody>
          <a:bodyPr vert="horz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Turkana South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C8ADE-1466-CBA4-6705-7FB40126E4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F58E0944-C531-2F5F-74CF-C05A78B19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D90ED4DD-54BB-0E3E-166C-4FA048DDB176}"/>
              </a:ext>
            </a:extLst>
          </p:cNvPr>
          <p:cNvSpPr/>
          <p:nvPr/>
        </p:nvSpPr>
        <p:spPr>
          <a:xfrm rot="5400000">
            <a:off x="4826734" y="-26043"/>
            <a:ext cx="900114" cy="1055358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F88E8-06D9-CA90-E24E-C1E7F26F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6124A31E-2C1D-D102-17E1-FF2DAB3FD402}"/>
              </a:ext>
            </a:extLst>
          </p:cNvPr>
          <p:cNvSpPr txBox="1"/>
          <p:nvPr/>
        </p:nvSpPr>
        <p:spPr>
          <a:xfrm>
            <a:off x="3785885" y="4921665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EUR 54 Mio.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C427D569-C99D-DBB4-895F-3D4E3F95F847}"/>
              </a:ext>
            </a:extLst>
          </p:cNvPr>
          <p:cNvSpPr txBox="1"/>
          <p:nvPr/>
        </p:nvSpPr>
        <p:spPr>
          <a:xfrm>
            <a:off x="6138165" y="4921665"/>
            <a:ext cx="1229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EUR 381 Mio.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38319444-D89B-F392-B5D1-1D96AA430339}"/>
              </a:ext>
            </a:extLst>
          </p:cNvPr>
          <p:cNvSpPr txBox="1"/>
          <p:nvPr/>
        </p:nvSpPr>
        <p:spPr>
          <a:xfrm>
            <a:off x="8358310" y="4921665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EUR 1,630 Mio.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74DE6178-3012-1E36-273B-0C100643E275}"/>
              </a:ext>
            </a:extLst>
          </p:cNvPr>
          <p:cNvSpPr txBox="1"/>
          <p:nvPr/>
        </p:nvSpPr>
        <p:spPr>
          <a:xfrm>
            <a:off x="3617729" y="5249911"/>
            <a:ext cx="151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7,100 t-NH3/year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117BE80D-7F9D-6833-6249-BB2F59181379}"/>
              </a:ext>
            </a:extLst>
          </p:cNvPr>
          <p:cNvSpPr txBox="1"/>
          <p:nvPr/>
        </p:nvSpPr>
        <p:spPr>
          <a:xfrm>
            <a:off x="5889475" y="5249911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65,500 t-NH3/year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AB5B24D3-3A35-42F3-3A15-DCD677D48315}"/>
              </a:ext>
            </a:extLst>
          </p:cNvPr>
          <p:cNvSpPr txBox="1"/>
          <p:nvPr/>
        </p:nvSpPr>
        <p:spPr>
          <a:xfrm>
            <a:off x="8121867" y="5249911"/>
            <a:ext cx="1769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310,500 t-NH3/year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C3CE3C90-3C54-EDC5-3589-6BC923F81542}"/>
              </a:ext>
            </a:extLst>
          </p:cNvPr>
          <p:cNvSpPr txBox="1"/>
          <p:nvPr/>
        </p:nvSpPr>
        <p:spPr>
          <a:xfrm>
            <a:off x="530621" y="4921665"/>
            <a:ext cx="2287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Total investment costs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EFA52761-8AF2-C8FD-0DD4-A4A7F757DF3C}"/>
              </a:ext>
            </a:extLst>
          </p:cNvPr>
          <p:cNvSpPr txBox="1"/>
          <p:nvPr/>
        </p:nvSpPr>
        <p:spPr>
          <a:xfrm>
            <a:off x="530621" y="5249911"/>
            <a:ext cx="2538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Annual ammonia production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E4245C-9E25-609F-ABA0-CEFEE971D5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74259" y="1472448"/>
            <a:ext cx="8928636" cy="315606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D65A89-5D1B-2316-2E5D-7B8D21857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0201" y="2472091"/>
            <a:ext cx="14478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79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F92C1-4393-3CE5-E023-737A3D753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6E24CADF-8689-5275-F590-1B02590DFC8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E24CADF-8689-5275-F590-1B02590DFC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CBEDB0D3-4F9F-3C09-BFA5-1987575F5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8600506" cy="900113"/>
          </a:xfrm>
        </p:spPr>
        <p:txBody>
          <a:bodyPr vert="horz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Kisumu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0296BD-8744-FDDE-A7B4-7E5905FCA9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34853E37-71EC-B54D-8889-911C1999C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0F8A1-0687-14E8-3384-E1468CA78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62BB53C-6C14-75D5-C3FC-B2F5B3D6F2AC}"/>
              </a:ext>
            </a:extLst>
          </p:cNvPr>
          <p:cNvSpPr/>
          <p:nvPr/>
        </p:nvSpPr>
        <p:spPr>
          <a:xfrm>
            <a:off x="6708794" y="1318612"/>
            <a:ext cx="5256785" cy="469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1300" dirty="0">
                <a:solidFill>
                  <a:schemeClr val="tx1"/>
                </a:solidFill>
              </a:rPr>
              <a:t>Located in western Kenya, at the shoreline of Lake Victoria.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0C76271-2592-2AB6-B31F-4214B46F789F}"/>
              </a:ext>
            </a:extLst>
          </p:cNvPr>
          <p:cNvSpPr txBox="1"/>
          <p:nvPr/>
        </p:nvSpPr>
        <p:spPr>
          <a:xfrm>
            <a:off x="6708793" y="1795385"/>
            <a:ext cx="525678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300" dirty="0">
                <a:solidFill>
                  <a:schemeClr val="tx1"/>
                </a:solidFill>
              </a:rPr>
              <a:t>Extensive potential for solar energy only.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7EFDE75-0EBB-496E-8210-0184486338C0}"/>
              </a:ext>
            </a:extLst>
          </p:cNvPr>
          <p:cNvSpPr txBox="1"/>
          <p:nvPr/>
        </p:nvSpPr>
        <p:spPr>
          <a:xfrm>
            <a:off x="1016578" y="2127012"/>
            <a:ext cx="48155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>
                <a:solidFill>
                  <a:schemeClr val="tx1"/>
                </a:solidFill>
              </a:rPr>
              <a:t>Proximity </a:t>
            </a:r>
            <a:r>
              <a:rPr lang="en-US" sz="1300" dirty="0"/>
              <a:t>to Kenya’s 3</a:t>
            </a:r>
            <a:r>
              <a:rPr lang="en-US" sz="1300" baseline="30000" dirty="0"/>
              <a:t>rd</a:t>
            </a:r>
            <a:r>
              <a:rPr lang="en-US" sz="1300" dirty="0"/>
              <a:t> largest city </a:t>
            </a:r>
            <a:r>
              <a:rPr lang="en-US" sz="1300" dirty="0">
                <a:solidFill>
                  <a:schemeClr val="tx1"/>
                </a:solidFill>
              </a:rPr>
              <a:t>provides access to transport infrastructure and everyday goods for workers.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AC54A6C-AB1A-2A03-F1ED-214E471FA32D}"/>
              </a:ext>
            </a:extLst>
          </p:cNvPr>
          <p:cNvSpPr txBox="1"/>
          <p:nvPr/>
        </p:nvSpPr>
        <p:spPr>
          <a:xfrm>
            <a:off x="1016578" y="1126155"/>
            <a:ext cx="48155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>
                <a:solidFill>
                  <a:schemeClr val="tx1"/>
                </a:solidFill>
              </a:rPr>
              <a:t>The region bears significant potential for the offtake of renewable hydrogen-based ammonia and fertilizer to local industries and agriculture. Furthermore, export opportunities exist through Lake Victoria to neighboring countries.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2A95D5D-1B57-B192-0BF4-1993AF3B4B1D}"/>
              </a:ext>
            </a:extLst>
          </p:cNvPr>
          <p:cNvSpPr txBox="1"/>
          <p:nvPr/>
        </p:nvSpPr>
        <p:spPr>
          <a:xfrm>
            <a:off x="6688596" y="2189298"/>
            <a:ext cx="46596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>
                <a:solidFill>
                  <a:schemeClr val="tx1"/>
                </a:solidFill>
              </a:rPr>
              <a:t>Sufficient water for hydrogen production is available through Lake Victoria.</a:t>
            </a:r>
          </a:p>
        </p:txBody>
      </p:sp>
      <p:sp>
        <p:nvSpPr>
          <p:cNvPr id="4" name="Textfeld 24">
            <a:extLst>
              <a:ext uri="{FF2B5EF4-FFF2-40B4-BE49-F238E27FC236}">
                <a16:creationId xmlns:a16="http://schemas.microsoft.com/office/drawing/2014/main" id="{9D41180F-95EA-42E9-E318-CB7C75ED3AA6}"/>
              </a:ext>
            </a:extLst>
          </p:cNvPr>
          <p:cNvSpPr txBox="1"/>
          <p:nvPr/>
        </p:nvSpPr>
        <p:spPr>
          <a:xfrm>
            <a:off x="6708794" y="629263"/>
            <a:ext cx="481555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/>
              <a:t>Although an electric grid infrastructure exists in the region, its capacity and reliability is too low to facilitate reliable transmission of renewable electricity to </a:t>
            </a:r>
            <a:r>
              <a:rPr lang="en-US" sz="1300" dirty="0" err="1"/>
              <a:t>electrolyzers</a:t>
            </a:r>
            <a:r>
              <a:rPr lang="en-US" sz="1300" dirty="0"/>
              <a:t>.</a:t>
            </a:r>
            <a:endParaRPr lang="en-US" sz="1300" dirty="0">
              <a:solidFill>
                <a:schemeClr val="tx1"/>
              </a:solidFill>
            </a:endParaRPr>
          </a:p>
        </p:txBody>
      </p:sp>
      <p:pic>
        <p:nvPicPr>
          <p:cNvPr id="8" name="Picture 7" descr="A map of a lake&#10;&#10;AI-generated content may be incorrect.">
            <a:extLst>
              <a:ext uri="{FF2B5EF4-FFF2-40B4-BE49-F238E27FC236}">
                <a16:creationId xmlns:a16="http://schemas.microsoft.com/office/drawing/2014/main" id="{C75E352A-9FC9-3876-D207-8B0BD25FED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l="1197" t="3902" r="470" b="9806"/>
          <a:stretch/>
        </p:blipFill>
        <p:spPr>
          <a:xfrm>
            <a:off x="0" y="2983782"/>
            <a:ext cx="12192000" cy="38742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345C70-F7A1-F174-556A-4752C7045FC1}"/>
              </a:ext>
            </a:extLst>
          </p:cNvPr>
          <p:cNvGrpSpPr/>
          <p:nvPr/>
        </p:nvGrpSpPr>
        <p:grpSpPr>
          <a:xfrm>
            <a:off x="6220465" y="1354178"/>
            <a:ext cx="369564" cy="369564"/>
            <a:chOff x="524041" y="1265457"/>
            <a:chExt cx="501159" cy="50115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A8A9F3-1ACE-2A0C-9F8A-0BF4472EF4DF}"/>
                </a:ext>
              </a:extLst>
            </p:cNvPr>
            <p:cNvSpPr/>
            <p:nvPr/>
          </p:nvSpPr>
          <p:spPr>
            <a:xfrm>
              <a:off x="524041" y="1265457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Grafik 3071" descr="Markierung Silhouette">
              <a:extLst>
                <a:ext uri="{FF2B5EF4-FFF2-40B4-BE49-F238E27FC236}">
                  <a16:creationId xmlns:a16="http://schemas.microsoft.com/office/drawing/2014/main" id="{DC724D9C-47CD-7F18-AD8D-71E2B485E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9713" y="1293342"/>
              <a:ext cx="469816" cy="46981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4BF57-7E0D-3538-7E7A-0F775176D4B0}"/>
              </a:ext>
            </a:extLst>
          </p:cNvPr>
          <p:cNvGrpSpPr/>
          <p:nvPr/>
        </p:nvGrpSpPr>
        <p:grpSpPr>
          <a:xfrm>
            <a:off x="530447" y="1188144"/>
            <a:ext cx="369564" cy="369564"/>
            <a:chOff x="524041" y="2606094"/>
            <a:chExt cx="501159" cy="50115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13B6484-C759-5EAD-38EE-0C4125A584F3}"/>
                </a:ext>
              </a:extLst>
            </p:cNvPr>
            <p:cNvSpPr/>
            <p:nvPr/>
          </p:nvSpPr>
          <p:spPr>
            <a:xfrm>
              <a:off x="524041" y="260609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Grafik 3087" descr="Balkendiagramm mit Aufwärtstrend Silhouette">
              <a:extLst>
                <a:ext uri="{FF2B5EF4-FFF2-40B4-BE49-F238E27FC236}">
                  <a16:creationId xmlns:a16="http://schemas.microsoft.com/office/drawing/2014/main" id="{700C419F-ABEF-7BD9-A03F-E8679BEA5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6637" y="2698691"/>
              <a:ext cx="315963" cy="31596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F482F3-E6C2-8CAF-0CDC-26382395A1A5}"/>
              </a:ext>
            </a:extLst>
          </p:cNvPr>
          <p:cNvGrpSpPr/>
          <p:nvPr/>
        </p:nvGrpSpPr>
        <p:grpSpPr>
          <a:xfrm>
            <a:off x="6220465" y="717618"/>
            <a:ext cx="369564" cy="369564"/>
            <a:chOff x="524041" y="4273572"/>
            <a:chExt cx="501159" cy="50115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1AB17F4-5CFA-513D-73F6-4BFAF1C91BCF}"/>
                </a:ext>
              </a:extLst>
            </p:cNvPr>
            <p:cNvSpPr/>
            <p:nvPr/>
          </p:nvSpPr>
          <p:spPr>
            <a:xfrm>
              <a:off x="524041" y="4273572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D4160B3-D440-D370-30BD-4B6C9A01C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1748" y="4380311"/>
              <a:ext cx="185738" cy="25841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2057D8-A213-6C00-E2CA-1F849944D2B2}"/>
              </a:ext>
            </a:extLst>
          </p:cNvPr>
          <p:cNvGrpSpPr/>
          <p:nvPr/>
        </p:nvGrpSpPr>
        <p:grpSpPr>
          <a:xfrm>
            <a:off x="6220465" y="2252780"/>
            <a:ext cx="369564" cy="369564"/>
            <a:chOff x="524041" y="5196304"/>
            <a:chExt cx="501159" cy="50115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915098C-DCD6-BD25-1757-C7C1E0DA8DC1}"/>
                </a:ext>
              </a:extLst>
            </p:cNvPr>
            <p:cNvSpPr/>
            <p:nvPr/>
          </p:nvSpPr>
          <p:spPr>
            <a:xfrm>
              <a:off x="524041" y="519630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56A2F1BF-0E95-D50A-3D9B-19DD34D88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33595" y="5303126"/>
              <a:ext cx="279125" cy="2791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2F2A18F-1D22-B142-23F6-8CE123894AAB}"/>
              </a:ext>
            </a:extLst>
          </p:cNvPr>
          <p:cNvGrpSpPr/>
          <p:nvPr/>
        </p:nvGrpSpPr>
        <p:grpSpPr>
          <a:xfrm>
            <a:off x="530445" y="2200651"/>
            <a:ext cx="369564" cy="369564"/>
            <a:chOff x="524041" y="3497934"/>
            <a:chExt cx="501159" cy="50115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6639C9A-10C8-58CE-98DC-4A2DA89B46B9}"/>
                </a:ext>
              </a:extLst>
            </p:cNvPr>
            <p:cNvSpPr/>
            <p:nvPr/>
          </p:nvSpPr>
          <p:spPr>
            <a:xfrm>
              <a:off x="524041" y="349793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73C22A42-888C-FFD1-025F-48A67EF48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22317" y="3589909"/>
              <a:ext cx="333375" cy="29527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B8BA4B-860A-96FE-FA30-3713AAEC763D}"/>
              </a:ext>
            </a:extLst>
          </p:cNvPr>
          <p:cNvGrpSpPr/>
          <p:nvPr/>
        </p:nvGrpSpPr>
        <p:grpSpPr>
          <a:xfrm>
            <a:off x="6220465" y="1759218"/>
            <a:ext cx="369564" cy="369564"/>
            <a:chOff x="524041" y="1904174"/>
            <a:chExt cx="501159" cy="50115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835397B-4FA5-1210-8E6C-C3E68660495D}"/>
                </a:ext>
              </a:extLst>
            </p:cNvPr>
            <p:cNvSpPr/>
            <p:nvPr/>
          </p:nvSpPr>
          <p:spPr>
            <a:xfrm>
              <a:off x="524041" y="190417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Grafik 3113" descr="Sonne Silhouette">
              <a:extLst>
                <a:ext uri="{FF2B5EF4-FFF2-40B4-BE49-F238E27FC236}">
                  <a16:creationId xmlns:a16="http://schemas.microsoft.com/office/drawing/2014/main" id="{C4FA2972-5D4D-D1D7-92B7-B99633051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91657" y="1982507"/>
              <a:ext cx="182964" cy="182964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374DB2F0-13CD-CE46-3A9D-D98FCCE58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51625" y="2018479"/>
              <a:ext cx="180975" cy="31432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CD3BBE-EA12-3435-6353-790656CF7AEE}"/>
              </a:ext>
            </a:extLst>
          </p:cNvPr>
          <p:cNvGrpSpPr/>
          <p:nvPr/>
        </p:nvGrpSpPr>
        <p:grpSpPr>
          <a:xfrm>
            <a:off x="468942" y="3996289"/>
            <a:ext cx="2282212" cy="2185235"/>
            <a:chOff x="468942" y="3485289"/>
            <a:chExt cx="2282212" cy="2185235"/>
          </a:xfrm>
        </p:grpSpPr>
        <p:grpSp>
          <p:nvGrpSpPr>
            <p:cNvPr id="42" name="Gruppieren 50">
              <a:extLst>
                <a:ext uri="{FF2B5EF4-FFF2-40B4-BE49-F238E27FC236}">
                  <a16:creationId xmlns:a16="http://schemas.microsoft.com/office/drawing/2014/main" id="{46026661-2E11-DDAF-2DC8-7F508661F503}"/>
                </a:ext>
              </a:extLst>
            </p:cNvPr>
            <p:cNvGrpSpPr/>
            <p:nvPr/>
          </p:nvGrpSpPr>
          <p:grpSpPr>
            <a:xfrm>
              <a:off x="468942" y="3485289"/>
              <a:ext cx="2282212" cy="1073772"/>
              <a:chOff x="6016991" y="5376991"/>
              <a:chExt cx="2282212" cy="1073772"/>
            </a:xfrm>
          </p:grpSpPr>
          <p:sp>
            <p:nvSpPr>
              <p:cNvPr id="43" name="Rechteck 51">
                <a:extLst>
                  <a:ext uri="{FF2B5EF4-FFF2-40B4-BE49-F238E27FC236}">
                    <a16:creationId xmlns:a16="http://schemas.microsoft.com/office/drawing/2014/main" id="{B71817EC-FF1F-C142-7650-846AD743488D}"/>
                  </a:ext>
                </a:extLst>
              </p:cNvPr>
              <p:cNvSpPr/>
              <p:nvPr/>
            </p:nvSpPr>
            <p:spPr>
              <a:xfrm>
                <a:off x="6113202" y="6159078"/>
                <a:ext cx="335729" cy="252346"/>
              </a:xfrm>
              <a:prstGeom prst="rect">
                <a:avLst/>
              </a:prstGeom>
              <a:solidFill>
                <a:srgbClr val="D99CC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4" name="Rechteck 52">
                <a:extLst>
                  <a:ext uri="{FF2B5EF4-FFF2-40B4-BE49-F238E27FC236}">
                    <a16:creationId xmlns:a16="http://schemas.microsoft.com/office/drawing/2014/main" id="{9D5B2119-E4C8-55E3-7234-CE7586B2A86B}"/>
                  </a:ext>
                </a:extLst>
              </p:cNvPr>
              <p:cNvSpPr/>
              <p:nvPr/>
            </p:nvSpPr>
            <p:spPr>
              <a:xfrm>
                <a:off x="6448016" y="6159078"/>
                <a:ext cx="335729" cy="252346"/>
              </a:xfrm>
              <a:prstGeom prst="rect">
                <a:avLst/>
              </a:prstGeom>
              <a:solidFill>
                <a:srgbClr val="DF5EA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5" name="Rechteck 53">
                <a:extLst>
                  <a:ext uri="{FF2B5EF4-FFF2-40B4-BE49-F238E27FC236}">
                    <a16:creationId xmlns:a16="http://schemas.microsoft.com/office/drawing/2014/main" id="{93844A7C-B759-40CD-A154-3742F87086D4}"/>
                  </a:ext>
                </a:extLst>
              </p:cNvPr>
              <p:cNvSpPr/>
              <p:nvPr/>
            </p:nvSpPr>
            <p:spPr>
              <a:xfrm>
                <a:off x="6782830" y="6159078"/>
                <a:ext cx="335729" cy="252346"/>
              </a:xfrm>
              <a:prstGeom prst="rect">
                <a:avLst/>
              </a:prstGeom>
              <a:solidFill>
                <a:srgbClr val="DE3B9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6" name="Rechteck 54">
                <a:extLst>
                  <a:ext uri="{FF2B5EF4-FFF2-40B4-BE49-F238E27FC236}">
                    <a16:creationId xmlns:a16="http://schemas.microsoft.com/office/drawing/2014/main" id="{D41CB00B-D044-BB3E-3E9C-D031E178ED9A}"/>
                  </a:ext>
                </a:extLst>
              </p:cNvPr>
              <p:cNvSpPr/>
              <p:nvPr/>
            </p:nvSpPr>
            <p:spPr>
              <a:xfrm>
                <a:off x="7117644" y="6159078"/>
                <a:ext cx="335729" cy="252346"/>
              </a:xfrm>
              <a:prstGeom prst="rect">
                <a:avLst/>
              </a:prstGeom>
              <a:solidFill>
                <a:srgbClr val="CC166A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7" name="Rechteck 55">
                <a:extLst>
                  <a:ext uri="{FF2B5EF4-FFF2-40B4-BE49-F238E27FC236}">
                    <a16:creationId xmlns:a16="http://schemas.microsoft.com/office/drawing/2014/main" id="{4D061CF1-8EC8-AD03-C506-76BCE127B21E}"/>
                  </a:ext>
                </a:extLst>
              </p:cNvPr>
              <p:cNvSpPr/>
              <p:nvPr/>
            </p:nvSpPr>
            <p:spPr>
              <a:xfrm>
                <a:off x="7452457" y="6159078"/>
                <a:ext cx="335729" cy="252346"/>
              </a:xfrm>
              <a:prstGeom prst="rect">
                <a:avLst/>
              </a:prstGeom>
              <a:solidFill>
                <a:srgbClr val="9E0248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48" name="Textfeld 56">
                <a:extLst>
                  <a:ext uri="{FF2B5EF4-FFF2-40B4-BE49-F238E27FC236}">
                    <a16:creationId xmlns:a16="http://schemas.microsoft.com/office/drawing/2014/main" id="{445576EE-0411-7A30-38CE-AF2FB74183D9}"/>
                  </a:ext>
                </a:extLst>
              </p:cNvPr>
              <p:cNvSpPr txBox="1"/>
              <p:nvPr/>
            </p:nvSpPr>
            <p:spPr>
              <a:xfrm>
                <a:off x="7162445" y="5381818"/>
                <a:ext cx="71045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noProof="1">
                    <a:latin typeface="Satoshi" pitchFamily="2" charset="0"/>
                  </a:rPr>
                  <a:t>Suitable</a:t>
                </a:r>
                <a:endParaRPr lang="de-DE" sz="1100" b="1" dirty="0">
                  <a:latin typeface="Satoshi" pitchFamily="2" charset="0"/>
                </a:endParaRPr>
              </a:p>
            </p:txBody>
          </p:sp>
          <p:sp>
            <p:nvSpPr>
              <p:cNvPr id="49" name="Textfeld 57">
                <a:extLst>
                  <a:ext uri="{FF2B5EF4-FFF2-40B4-BE49-F238E27FC236}">
                    <a16:creationId xmlns:a16="http://schemas.microsoft.com/office/drawing/2014/main" id="{B9D1223C-6FF8-2FA1-3DE3-E98FCF50B993}"/>
                  </a:ext>
                </a:extLst>
              </p:cNvPr>
              <p:cNvSpPr txBox="1"/>
              <p:nvPr/>
            </p:nvSpPr>
            <p:spPr>
              <a:xfrm>
                <a:off x="6016991" y="5376991"/>
                <a:ext cx="66877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b="1" dirty="0">
                    <a:latin typeface="Satoshi" pitchFamily="2" charset="0"/>
                  </a:rPr>
                  <a:t>Limited</a:t>
                </a:r>
              </a:p>
            </p:txBody>
          </p:sp>
          <p:sp>
            <p:nvSpPr>
              <p:cNvPr id="50" name="Rechteck 58">
                <a:extLst>
                  <a:ext uri="{FF2B5EF4-FFF2-40B4-BE49-F238E27FC236}">
                    <a16:creationId xmlns:a16="http://schemas.microsoft.com/office/drawing/2014/main" id="{8F2CAC2E-B1A2-79BB-696A-B00DB89CCBA6}"/>
                  </a:ext>
                </a:extLst>
              </p:cNvPr>
              <p:cNvSpPr/>
              <p:nvPr/>
            </p:nvSpPr>
            <p:spPr>
              <a:xfrm>
                <a:off x="6111540" y="5908323"/>
                <a:ext cx="335729" cy="252346"/>
              </a:xfrm>
              <a:prstGeom prst="rect">
                <a:avLst/>
              </a:prstGeom>
              <a:solidFill>
                <a:srgbClr val="41B5C4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51" name="Rechteck 59">
                <a:extLst>
                  <a:ext uri="{FF2B5EF4-FFF2-40B4-BE49-F238E27FC236}">
                    <a16:creationId xmlns:a16="http://schemas.microsoft.com/office/drawing/2014/main" id="{F5E5F043-E731-4E37-788B-EE7F1E73957E}"/>
                  </a:ext>
                </a:extLst>
              </p:cNvPr>
              <p:cNvSpPr/>
              <p:nvPr/>
            </p:nvSpPr>
            <p:spPr>
              <a:xfrm>
                <a:off x="6446999" y="5908323"/>
                <a:ext cx="335729" cy="252346"/>
              </a:xfrm>
              <a:prstGeom prst="rect">
                <a:avLst/>
              </a:prstGeom>
              <a:solidFill>
                <a:srgbClr val="328EB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52" name="Rechteck 60">
                <a:extLst>
                  <a:ext uri="{FF2B5EF4-FFF2-40B4-BE49-F238E27FC236}">
                    <a16:creationId xmlns:a16="http://schemas.microsoft.com/office/drawing/2014/main" id="{4D2A2551-495D-A152-C215-DCEE39E8EA38}"/>
                  </a:ext>
                </a:extLst>
              </p:cNvPr>
              <p:cNvSpPr/>
              <p:nvPr/>
            </p:nvSpPr>
            <p:spPr>
              <a:xfrm>
                <a:off x="6782458" y="5908323"/>
                <a:ext cx="335729" cy="252346"/>
              </a:xfrm>
              <a:prstGeom prst="rect">
                <a:avLst/>
              </a:prstGeom>
              <a:solidFill>
                <a:srgbClr val="2C7CB7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53" name="Rechteck 61">
                <a:extLst>
                  <a:ext uri="{FF2B5EF4-FFF2-40B4-BE49-F238E27FC236}">
                    <a16:creationId xmlns:a16="http://schemas.microsoft.com/office/drawing/2014/main" id="{2684F2B5-9B1D-A9F9-CA9F-101C2233B249}"/>
                  </a:ext>
                </a:extLst>
              </p:cNvPr>
              <p:cNvSpPr/>
              <p:nvPr/>
            </p:nvSpPr>
            <p:spPr>
              <a:xfrm>
                <a:off x="7117917" y="5908323"/>
                <a:ext cx="335729" cy="252346"/>
              </a:xfrm>
              <a:prstGeom prst="rect">
                <a:avLst/>
              </a:prstGeom>
              <a:solidFill>
                <a:srgbClr val="295BA7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54" name="Rechteck 62">
                <a:extLst>
                  <a:ext uri="{FF2B5EF4-FFF2-40B4-BE49-F238E27FC236}">
                    <a16:creationId xmlns:a16="http://schemas.microsoft.com/office/drawing/2014/main" id="{0E86BFAF-3CED-B664-9A9E-93E722398C64}"/>
                  </a:ext>
                </a:extLst>
              </p:cNvPr>
              <p:cNvSpPr/>
              <p:nvPr/>
            </p:nvSpPr>
            <p:spPr>
              <a:xfrm>
                <a:off x="7453376" y="5908323"/>
                <a:ext cx="335729" cy="252346"/>
              </a:xfrm>
              <a:prstGeom prst="rect">
                <a:avLst/>
              </a:prstGeom>
              <a:solidFill>
                <a:srgbClr val="253595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56" name="Rechteck 63">
                <a:extLst>
                  <a:ext uri="{FF2B5EF4-FFF2-40B4-BE49-F238E27FC236}">
                    <a16:creationId xmlns:a16="http://schemas.microsoft.com/office/drawing/2014/main" id="{F3A68A3D-5CB3-97AF-4D3B-A6ABC1486F3D}"/>
                  </a:ext>
                </a:extLst>
              </p:cNvPr>
              <p:cNvSpPr/>
              <p:nvPr/>
            </p:nvSpPr>
            <p:spPr bwMode="gray">
              <a:xfrm>
                <a:off x="7787438" y="5656347"/>
                <a:ext cx="511765" cy="75507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Rechteck 64">
                <a:extLst>
                  <a:ext uri="{FF2B5EF4-FFF2-40B4-BE49-F238E27FC236}">
                    <a16:creationId xmlns:a16="http://schemas.microsoft.com/office/drawing/2014/main" id="{46AB379A-2CBB-6B74-636C-AAFA34B063B7}"/>
                  </a:ext>
                </a:extLst>
              </p:cNvPr>
              <p:cNvSpPr/>
              <p:nvPr/>
            </p:nvSpPr>
            <p:spPr>
              <a:xfrm>
                <a:off x="6112774" y="5656346"/>
                <a:ext cx="335729" cy="252346"/>
              </a:xfrm>
              <a:prstGeom prst="rect">
                <a:avLst/>
              </a:prstGeom>
              <a:solidFill>
                <a:srgbClr val="FFFD02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58" name="Rechteck 65">
                <a:extLst>
                  <a:ext uri="{FF2B5EF4-FFF2-40B4-BE49-F238E27FC236}">
                    <a16:creationId xmlns:a16="http://schemas.microsoft.com/office/drawing/2014/main" id="{D98F77B2-A4A6-1407-AA82-493FC50428A8}"/>
                  </a:ext>
                </a:extLst>
              </p:cNvPr>
              <p:cNvSpPr/>
              <p:nvPr/>
            </p:nvSpPr>
            <p:spPr>
              <a:xfrm>
                <a:off x="6447775" y="5656346"/>
                <a:ext cx="335729" cy="252346"/>
              </a:xfrm>
              <a:prstGeom prst="rect">
                <a:avLst/>
              </a:prstGeom>
              <a:solidFill>
                <a:srgbClr val="FFD908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59" name="Rechteck 66">
                <a:extLst>
                  <a:ext uri="{FF2B5EF4-FFF2-40B4-BE49-F238E27FC236}">
                    <a16:creationId xmlns:a16="http://schemas.microsoft.com/office/drawing/2014/main" id="{D0762DAA-EE05-738A-D3B3-0659D2ADA51A}"/>
                  </a:ext>
                </a:extLst>
              </p:cNvPr>
              <p:cNvSpPr/>
              <p:nvPr/>
            </p:nvSpPr>
            <p:spPr>
              <a:xfrm>
                <a:off x="6782776" y="5656346"/>
                <a:ext cx="335729" cy="252346"/>
              </a:xfrm>
              <a:prstGeom prst="rect">
                <a:avLst/>
              </a:prstGeom>
              <a:solidFill>
                <a:srgbClr val="FFB304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60" name="Rechteck 67">
                <a:extLst>
                  <a:ext uri="{FF2B5EF4-FFF2-40B4-BE49-F238E27FC236}">
                    <a16:creationId xmlns:a16="http://schemas.microsoft.com/office/drawing/2014/main" id="{BE61C097-1A1B-C19E-B67C-053B0914EE2F}"/>
                  </a:ext>
                </a:extLst>
              </p:cNvPr>
              <p:cNvSpPr/>
              <p:nvPr/>
            </p:nvSpPr>
            <p:spPr>
              <a:xfrm>
                <a:off x="7117777" y="5656346"/>
                <a:ext cx="335729" cy="252346"/>
              </a:xfrm>
              <a:prstGeom prst="rect">
                <a:avLst/>
              </a:prstGeom>
              <a:solidFill>
                <a:srgbClr val="FF860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61" name="Rechteck 68">
                <a:extLst>
                  <a:ext uri="{FF2B5EF4-FFF2-40B4-BE49-F238E27FC236}">
                    <a16:creationId xmlns:a16="http://schemas.microsoft.com/office/drawing/2014/main" id="{1D8D7BA5-7E50-2F71-8DF4-6ACEB72CAB03}"/>
                  </a:ext>
                </a:extLst>
              </p:cNvPr>
              <p:cNvSpPr/>
              <p:nvPr/>
            </p:nvSpPr>
            <p:spPr>
              <a:xfrm>
                <a:off x="7452779" y="5656346"/>
                <a:ext cx="335729" cy="252346"/>
              </a:xfrm>
              <a:prstGeom prst="rect">
                <a:avLst/>
              </a:prstGeom>
              <a:solidFill>
                <a:srgbClr val="FF560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pic>
            <p:nvPicPr>
              <p:cNvPr id="62" name="Grafik 69" descr="Windkraftanlagen mit einfarbiger Füllung">
                <a:extLst>
                  <a:ext uri="{FF2B5EF4-FFF2-40B4-BE49-F238E27FC236}">
                    <a16:creationId xmlns:a16="http://schemas.microsoft.com/office/drawing/2014/main" id="{89BA6015-A87A-B637-9CFA-C0B9E48BC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798930" y="5926502"/>
                <a:ext cx="217101" cy="212135"/>
              </a:xfrm>
              <a:prstGeom prst="rect">
                <a:avLst/>
              </a:prstGeom>
            </p:spPr>
          </p:pic>
          <p:pic>
            <p:nvPicPr>
              <p:cNvPr id="63" name="Grafik 70" descr="dunkel (kleinere Sonne) Silhouette">
                <a:extLst>
                  <a:ext uri="{FF2B5EF4-FFF2-40B4-BE49-F238E27FC236}">
                    <a16:creationId xmlns:a16="http://schemas.microsoft.com/office/drawing/2014/main" id="{F4E7183B-3311-6E65-A186-EDCFECECC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7736865" y="5616343"/>
                <a:ext cx="343144" cy="335295"/>
              </a:xfrm>
              <a:prstGeom prst="rect">
                <a:avLst/>
              </a:prstGeom>
            </p:spPr>
          </p:pic>
          <p:pic>
            <p:nvPicPr>
              <p:cNvPr id="64" name="Grafik 71" descr="Windkraftanlagen mit einfarbiger Füllung">
                <a:extLst>
                  <a:ext uri="{FF2B5EF4-FFF2-40B4-BE49-F238E27FC236}">
                    <a16:creationId xmlns:a16="http://schemas.microsoft.com/office/drawing/2014/main" id="{ED2BCB80-3656-9622-2B1B-721BA1C9F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8057849" y="6177048"/>
                <a:ext cx="217101" cy="212135"/>
              </a:xfrm>
              <a:prstGeom prst="rect">
                <a:avLst/>
              </a:prstGeom>
            </p:spPr>
          </p:pic>
          <p:pic>
            <p:nvPicPr>
              <p:cNvPr id="65" name="Grafik 72" descr="dunkel (kleinere Sonne) Silhouette">
                <a:extLst>
                  <a:ext uri="{FF2B5EF4-FFF2-40B4-BE49-F238E27FC236}">
                    <a16:creationId xmlns:a16="http://schemas.microsoft.com/office/drawing/2014/main" id="{21F6B341-9EE4-08F4-CDD2-AD27D52F4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7736865" y="6115468"/>
                <a:ext cx="343144" cy="335295"/>
              </a:xfrm>
              <a:prstGeom prst="rect">
                <a:avLst/>
              </a:prstGeom>
            </p:spPr>
          </p:pic>
        </p:grpSp>
        <p:sp>
          <p:nvSpPr>
            <p:cNvPr id="66" name="TextBox 8">
              <a:extLst>
                <a:ext uri="{FF2B5EF4-FFF2-40B4-BE49-F238E27FC236}">
                  <a16:creationId xmlns:a16="http://schemas.microsoft.com/office/drawing/2014/main" id="{728A2365-640B-DCC1-8D02-6769171E51AE}"/>
                </a:ext>
              </a:extLst>
            </p:cNvPr>
            <p:cNvSpPr txBox="1"/>
            <p:nvPr/>
          </p:nvSpPr>
          <p:spPr>
            <a:xfrm>
              <a:off x="953167" y="5131915"/>
              <a:ext cx="1453344" cy="5386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dirty="0">
                  <a:latin typeface="Satoshi" pitchFamily="2" charset="0"/>
                </a:rPr>
                <a:t>Major road</a:t>
              </a:r>
            </a:p>
            <a:p>
              <a:pPr>
                <a:spcAft>
                  <a:spcPts val="600"/>
                </a:spcAft>
              </a:pPr>
              <a:r>
                <a:rPr lang="en-US" sz="1200" dirty="0">
                  <a:latin typeface="Satoshi" pitchFamily="2" charset="0"/>
                </a:rPr>
                <a:t>High-voltage line</a:t>
              </a:r>
            </a:p>
          </p:txBody>
        </p:sp>
        <p:cxnSp>
          <p:nvCxnSpPr>
            <p:cNvPr id="67" name="Gerader Verbinder 24">
              <a:extLst>
                <a:ext uri="{FF2B5EF4-FFF2-40B4-BE49-F238E27FC236}">
                  <a16:creationId xmlns:a16="http://schemas.microsoft.com/office/drawing/2014/main" id="{141FE778-3074-4C3A-F9EF-DD14A1237AAB}"/>
                </a:ext>
              </a:extLst>
            </p:cNvPr>
            <p:cNvCxnSpPr>
              <a:cxnSpLocks/>
            </p:cNvCxnSpPr>
            <p:nvPr/>
          </p:nvCxnSpPr>
          <p:spPr>
            <a:xfrm>
              <a:off x="566881" y="5275495"/>
              <a:ext cx="360000" cy="0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35">
              <a:extLst>
                <a:ext uri="{FF2B5EF4-FFF2-40B4-BE49-F238E27FC236}">
                  <a16:creationId xmlns:a16="http://schemas.microsoft.com/office/drawing/2014/main" id="{66D1B4B8-0DBD-F8C8-AC1D-F57033D58CC8}"/>
                </a:ext>
              </a:extLst>
            </p:cNvPr>
            <p:cNvCxnSpPr>
              <a:cxnSpLocks/>
            </p:cNvCxnSpPr>
            <p:nvPr/>
          </p:nvCxnSpPr>
          <p:spPr>
            <a:xfrm>
              <a:off x="573969" y="5532243"/>
              <a:ext cx="360000" cy="0"/>
            </a:xfrm>
            <a:prstGeom prst="line">
              <a:avLst/>
            </a:prstGeom>
            <a:ln w="38100">
              <a:solidFill>
                <a:srgbClr val="FFE6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3">
              <a:extLst>
                <a:ext uri="{FF2B5EF4-FFF2-40B4-BE49-F238E27FC236}">
                  <a16:creationId xmlns:a16="http://schemas.microsoft.com/office/drawing/2014/main" id="{12072D8F-7129-2FB8-519D-A4E4C1D41653}"/>
                </a:ext>
              </a:extLst>
            </p:cNvPr>
            <p:cNvCxnSpPr>
              <a:cxnSpLocks/>
            </p:cNvCxnSpPr>
            <p:nvPr/>
          </p:nvCxnSpPr>
          <p:spPr>
            <a:xfrm>
              <a:off x="585398" y="5029179"/>
              <a:ext cx="11979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Textfeld 5">
              <a:extLst>
                <a:ext uri="{FF2B5EF4-FFF2-40B4-BE49-F238E27FC236}">
                  <a16:creationId xmlns:a16="http://schemas.microsoft.com/office/drawing/2014/main" id="{6434BA60-DA93-4E68-2DB7-2D93193D748A}"/>
                </a:ext>
              </a:extLst>
            </p:cNvPr>
            <p:cNvSpPr txBox="1"/>
            <p:nvPr/>
          </p:nvSpPr>
          <p:spPr>
            <a:xfrm>
              <a:off x="573969" y="4696494"/>
              <a:ext cx="120936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Satoshi" pitchFamily="2" charset="0"/>
                </a:rPr>
                <a:t>25 km</a:t>
              </a:r>
            </a:p>
          </p:txBody>
        </p:sp>
        <p:cxnSp>
          <p:nvCxnSpPr>
            <p:cNvPr id="71" name="Gerader Verbinder 7">
              <a:extLst>
                <a:ext uri="{FF2B5EF4-FFF2-40B4-BE49-F238E27FC236}">
                  <a16:creationId xmlns:a16="http://schemas.microsoft.com/office/drawing/2014/main" id="{2DECFA1D-F280-1148-8E42-02AF395C03C7}"/>
                </a:ext>
              </a:extLst>
            </p:cNvPr>
            <p:cNvCxnSpPr/>
            <p:nvPr/>
          </p:nvCxnSpPr>
          <p:spPr>
            <a:xfrm>
              <a:off x="599575" y="4948322"/>
              <a:ext cx="0" cy="1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Gerader Verbinder 8">
              <a:extLst>
                <a:ext uri="{FF2B5EF4-FFF2-40B4-BE49-F238E27FC236}">
                  <a16:creationId xmlns:a16="http://schemas.microsoft.com/office/drawing/2014/main" id="{D1ECB3B8-A4EB-F9CA-7759-D8B71B1B2EF1}"/>
                </a:ext>
              </a:extLst>
            </p:cNvPr>
            <p:cNvCxnSpPr/>
            <p:nvPr/>
          </p:nvCxnSpPr>
          <p:spPr>
            <a:xfrm>
              <a:off x="1766240" y="4948322"/>
              <a:ext cx="0" cy="1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E4090E9-78EA-9EA9-5B59-7170CCCEB63E}"/>
              </a:ext>
            </a:extLst>
          </p:cNvPr>
          <p:cNvSpPr/>
          <p:nvPr/>
        </p:nvSpPr>
        <p:spPr>
          <a:xfrm>
            <a:off x="3904201" y="3608268"/>
            <a:ext cx="1783905" cy="1017520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b"/>
          <a:lstStyle/>
          <a:p>
            <a:pPr marR="0" algn="l" rtl="0"/>
            <a:r>
              <a:rPr lang="en-GB" sz="16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Alten (44 MW), </a:t>
            </a:r>
            <a:br>
              <a:rPr lang="en-GB" sz="16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</a:br>
            <a:r>
              <a:rPr lang="en-GB" sz="16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Radiant (40 MW), </a:t>
            </a:r>
            <a:r>
              <a:rPr lang="en-GB" sz="1600" b="1" i="0" u="none" strike="noStrike" baseline="30000" dirty="0" err="1">
                <a:solidFill>
                  <a:srgbClr val="060A66"/>
                </a:solidFill>
                <a:latin typeface="Satoshi" pitchFamily="50" charset="0"/>
              </a:rPr>
              <a:t>Eldosol</a:t>
            </a:r>
            <a:r>
              <a:rPr lang="en-GB" sz="16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 (40 MW) </a:t>
            </a:r>
            <a:br>
              <a:rPr lang="en-GB" sz="16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</a:br>
            <a:r>
              <a:rPr lang="en-GB" sz="16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Solar Power Plants</a:t>
            </a:r>
          </a:p>
          <a:p>
            <a:pPr marR="0" algn="l" rtl="0"/>
            <a:r>
              <a:rPr lang="en-GB" sz="16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90km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4035F81-093B-8DF9-2A37-F00C6E0EA3CE}"/>
              </a:ext>
            </a:extLst>
          </p:cNvPr>
          <p:cNvSpPr/>
          <p:nvPr/>
        </p:nvSpPr>
        <p:spPr>
          <a:xfrm>
            <a:off x="10640571" y="5639322"/>
            <a:ext cx="1080030" cy="601108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R="0" algn="ctr" rtl="0"/>
            <a:r>
              <a:rPr lang="en-GB" sz="16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Nairobi</a:t>
            </a:r>
          </a:p>
          <a:p>
            <a:pPr marR="0" algn="ctr" rtl="0"/>
            <a:r>
              <a:rPr lang="en-GB" sz="16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260km</a:t>
            </a: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0832A9DC-C1AC-9E2D-4A8D-E1B56B18F4AC}"/>
              </a:ext>
            </a:extLst>
          </p:cNvPr>
          <p:cNvSpPr/>
          <p:nvPr/>
        </p:nvSpPr>
        <p:spPr>
          <a:xfrm>
            <a:off x="11720601" y="5773235"/>
            <a:ext cx="343144" cy="33328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8DA0972-C532-5233-6218-43591201408B}"/>
              </a:ext>
            </a:extLst>
          </p:cNvPr>
          <p:cNvSpPr/>
          <p:nvPr/>
        </p:nvSpPr>
        <p:spPr>
          <a:xfrm>
            <a:off x="10031506" y="3443836"/>
            <a:ext cx="1689095" cy="724751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b"/>
          <a:lstStyle/>
          <a:p>
            <a:pPr marR="0" algn="ctr" rtl="0"/>
            <a:r>
              <a:rPr lang="en-GB" sz="1600" b="1" i="0" u="none" strike="noStrike" baseline="30000" dirty="0" err="1">
                <a:solidFill>
                  <a:srgbClr val="060A66"/>
                </a:solidFill>
                <a:latin typeface="Satoshi" pitchFamily="50" charset="0"/>
              </a:rPr>
              <a:t>Kopere</a:t>
            </a:r>
            <a:r>
              <a:rPr lang="en-GB" sz="16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 Solar Power Plant (50 MW)</a:t>
            </a:r>
          </a:p>
          <a:p>
            <a:pPr marR="0" algn="ctr" rtl="0"/>
            <a:r>
              <a:rPr lang="en-GB" sz="16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50 km</a:t>
            </a:r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A85210FB-0D25-AFC7-D7D0-CBA54E081081}"/>
              </a:ext>
            </a:extLst>
          </p:cNvPr>
          <p:cNvSpPr/>
          <p:nvPr/>
        </p:nvSpPr>
        <p:spPr>
          <a:xfrm>
            <a:off x="11720601" y="3577750"/>
            <a:ext cx="343144" cy="33328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93A09FCF-C0FC-F02D-5AA6-09708F47501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688074" y="3137867"/>
            <a:ext cx="361522" cy="338198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A1A94C8D-6077-59A6-5C10-052274DDEEF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23440" y="3874676"/>
            <a:ext cx="361522" cy="338198"/>
          </a:xfrm>
          <a:prstGeom prst="rect">
            <a:avLst/>
          </a:prstGeom>
        </p:spPr>
      </p:pic>
      <p:sp>
        <p:nvSpPr>
          <p:cNvPr id="80" name="Arrow: Right 79">
            <a:extLst>
              <a:ext uri="{FF2B5EF4-FFF2-40B4-BE49-F238E27FC236}">
                <a16:creationId xmlns:a16="http://schemas.microsoft.com/office/drawing/2014/main" id="{9F45B694-BB3C-470C-54C4-9B6581E808A0}"/>
              </a:ext>
            </a:extLst>
          </p:cNvPr>
          <p:cNvSpPr/>
          <p:nvPr/>
        </p:nvSpPr>
        <p:spPr>
          <a:xfrm rot="16200000">
            <a:off x="4644744" y="3262359"/>
            <a:ext cx="343144" cy="33328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A017F37-F7F8-AF01-5116-D76A22B080CC}"/>
              </a:ext>
            </a:extLst>
          </p:cNvPr>
          <p:cNvGrpSpPr/>
          <p:nvPr/>
        </p:nvGrpSpPr>
        <p:grpSpPr>
          <a:xfrm>
            <a:off x="6649359" y="3388500"/>
            <a:ext cx="504476" cy="504476"/>
            <a:chOff x="6576747" y="5372877"/>
            <a:chExt cx="317500" cy="3175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67AEE5E-6D7F-2473-EBFC-4229BEA92E3E}"/>
                </a:ext>
              </a:extLst>
            </p:cNvPr>
            <p:cNvSpPr/>
            <p:nvPr/>
          </p:nvSpPr>
          <p:spPr>
            <a:xfrm>
              <a:off x="6633897" y="5428481"/>
              <a:ext cx="203200" cy="203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E1ECE80-BBEE-3C18-F8F8-B45BE26666F2}"/>
                </a:ext>
              </a:extLst>
            </p:cNvPr>
            <p:cNvSpPr/>
            <p:nvPr/>
          </p:nvSpPr>
          <p:spPr>
            <a:xfrm>
              <a:off x="6576747" y="5372877"/>
              <a:ext cx="317500" cy="317500"/>
            </a:xfrm>
            <a:prstGeom prst="ellipse">
              <a:avLst/>
            </a:prstGeom>
            <a:solidFill>
              <a:schemeClr val="accent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534E3E1-ADB6-3CB2-6C8E-E74923ED156D}"/>
              </a:ext>
            </a:extLst>
          </p:cNvPr>
          <p:cNvGrpSpPr/>
          <p:nvPr/>
        </p:nvGrpSpPr>
        <p:grpSpPr>
          <a:xfrm>
            <a:off x="4796153" y="6042153"/>
            <a:ext cx="504476" cy="504476"/>
            <a:chOff x="6576747" y="5372877"/>
            <a:chExt cx="317500" cy="31750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1B5490A-8F83-B322-BA38-20177B26DF54}"/>
                </a:ext>
              </a:extLst>
            </p:cNvPr>
            <p:cNvSpPr/>
            <p:nvPr/>
          </p:nvSpPr>
          <p:spPr>
            <a:xfrm>
              <a:off x="6633897" y="5428481"/>
              <a:ext cx="203200" cy="203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933F532-3A14-3020-2E06-55A9A391E9A5}"/>
                </a:ext>
              </a:extLst>
            </p:cNvPr>
            <p:cNvSpPr/>
            <p:nvPr/>
          </p:nvSpPr>
          <p:spPr>
            <a:xfrm>
              <a:off x="6576747" y="5372877"/>
              <a:ext cx="317500" cy="317500"/>
            </a:xfrm>
            <a:prstGeom prst="ellipse">
              <a:avLst/>
            </a:prstGeom>
            <a:solidFill>
              <a:schemeClr val="accent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1D63FF41-9593-81A4-E1FC-FEEC3FD47999}"/>
              </a:ext>
            </a:extLst>
          </p:cNvPr>
          <p:cNvSpPr txBox="1"/>
          <p:nvPr/>
        </p:nvSpPr>
        <p:spPr>
          <a:xfrm>
            <a:off x="6229048" y="3985727"/>
            <a:ext cx="599844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KISIMU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996A089-A458-D319-8598-5FEB4E811BBC}"/>
              </a:ext>
            </a:extLst>
          </p:cNvPr>
          <p:cNvSpPr txBox="1"/>
          <p:nvPr/>
        </p:nvSpPr>
        <p:spPr>
          <a:xfrm>
            <a:off x="4287115" y="5264520"/>
            <a:ext cx="554960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HOMA</a:t>
            </a:r>
            <a:br>
              <a:rPr lang="en-GB" sz="14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</a:br>
            <a:r>
              <a:rPr lang="en-GB" sz="14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BAY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A3EB6AC-1351-D44D-E440-6DB02165839D}"/>
              </a:ext>
            </a:extLst>
          </p:cNvPr>
          <p:cNvGrpSpPr/>
          <p:nvPr/>
        </p:nvGrpSpPr>
        <p:grpSpPr>
          <a:xfrm>
            <a:off x="5723064" y="3279323"/>
            <a:ext cx="454896" cy="454896"/>
            <a:chOff x="5647346" y="32527"/>
            <a:chExt cx="454896" cy="45489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E5BC9CA-6DED-8F63-66DC-C8A69E396F58}"/>
                </a:ext>
              </a:extLst>
            </p:cNvPr>
            <p:cNvSpPr/>
            <p:nvPr/>
          </p:nvSpPr>
          <p:spPr>
            <a:xfrm>
              <a:off x="5647346" y="32527"/>
              <a:ext cx="454896" cy="454896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FCEE978D-6D9F-8B8C-4918-95BF8D1A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743840" y="120291"/>
              <a:ext cx="261908" cy="279368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C537544-B410-CFB5-CF5A-569B8B51A38C}"/>
              </a:ext>
            </a:extLst>
          </p:cNvPr>
          <p:cNvGrpSpPr/>
          <p:nvPr/>
        </p:nvGrpSpPr>
        <p:grpSpPr>
          <a:xfrm>
            <a:off x="6202803" y="3279323"/>
            <a:ext cx="454896" cy="454896"/>
            <a:chOff x="6198736" y="32527"/>
            <a:chExt cx="454896" cy="45489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CBF49D0-FF79-1B3B-BA98-CE742F116A16}"/>
                </a:ext>
              </a:extLst>
            </p:cNvPr>
            <p:cNvSpPr/>
            <p:nvPr/>
          </p:nvSpPr>
          <p:spPr>
            <a:xfrm>
              <a:off x="6198736" y="32527"/>
              <a:ext cx="454896" cy="454896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9A12EC89-3FFE-5FE0-15EE-7985C9913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297596" y="92098"/>
              <a:ext cx="257175" cy="304800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93AE6A7-45E7-B77B-8DC6-4920DE898117}"/>
              </a:ext>
            </a:extLst>
          </p:cNvPr>
          <p:cNvGrpSpPr/>
          <p:nvPr/>
        </p:nvGrpSpPr>
        <p:grpSpPr>
          <a:xfrm>
            <a:off x="5377232" y="6417944"/>
            <a:ext cx="454896" cy="454896"/>
            <a:chOff x="6198736" y="32527"/>
            <a:chExt cx="454896" cy="45489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04C3AA3-50A8-1AD8-9E3D-031B8D8DF3E2}"/>
                </a:ext>
              </a:extLst>
            </p:cNvPr>
            <p:cNvSpPr/>
            <p:nvPr/>
          </p:nvSpPr>
          <p:spPr>
            <a:xfrm>
              <a:off x="6198736" y="32527"/>
              <a:ext cx="454896" cy="454896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2CD6E5D2-588C-85CE-FAFA-3E107D00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297596" y="92098"/>
              <a:ext cx="257175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7856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7F3CD-7FCC-D8B1-997F-2DC68E75B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5471AC2D-2379-DB3A-6D33-B04DE30FA229}"/>
              </a:ext>
            </a:extLst>
          </p:cNvPr>
          <p:cNvSpPr>
            <a:spLocks/>
          </p:cNvSpPr>
          <p:nvPr/>
        </p:nvSpPr>
        <p:spPr>
          <a:xfrm rot="5400000">
            <a:off x="3199448" y="-1899140"/>
            <a:ext cx="4595164" cy="10994067"/>
          </a:xfrm>
          <a:prstGeom prst="round2SameRect">
            <a:avLst>
              <a:gd name="adj1" fmla="val 9920"/>
              <a:gd name="adj2" fmla="val 0"/>
            </a:avLst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F0EC2DC-9017-7DCA-A6C0-9FCF357E2F3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F0EC2DC-9017-7DCA-A6C0-9FCF357E2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8B054D0D-138B-9295-D69B-03A94BD33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8600506" cy="900113"/>
          </a:xfrm>
        </p:spPr>
        <p:txBody>
          <a:bodyPr vert="horz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Kisumu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0A893-B03D-77B1-7ECC-039B87AD6F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8CA71263-404B-7836-A2A9-45302A1B0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85EABDE2-5D71-7DCA-9A33-021455E4D0B0}"/>
              </a:ext>
            </a:extLst>
          </p:cNvPr>
          <p:cNvSpPr/>
          <p:nvPr/>
        </p:nvSpPr>
        <p:spPr>
          <a:xfrm rot="5400000">
            <a:off x="4826734" y="-26043"/>
            <a:ext cx="900114" cy="1055358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67D29-990A-5356-3543-29DD9B00D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EAAA57F9-10F8-8021-AA05-99D0379C003C}"/>
              </a:ext>
            </a:extLst>
          </p:cNvPr>
          <p:cNvSpPr txBox="1"/>
          <p:nvPr/>
        </p:nvSpPr>
        <p:spPr>
          <a:xfrm>
            <a:off x="3785885" y="4921665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EUR 47 Mio.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D7783108-DCF5-70BE-5732-8D1A39FB7484}"/>
              </a:ext>
            </a:extLst>
          </p:cNvPr>
          <p:cNvSpPr txBox="1"/>
          <p:nvPr/>
        </p:nvSpPr>
        <p:spPr>
          <a:xfrm>
            <a:off x="6105111" y="4921665"/>
            <a:ext cx="1295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EUR 340 Mio.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AB54FB36-4A90-FFF5-A029-1699131EEE7C}"/>
              </a:ext>
            </a:extLst>
          </p:cNvPr>
          <p:cNvSpPr txBox="1"/>
          <p:nvPr/>
        </p:nvSpPr>
        <p:spPr>
          <a:xfrm>
            <a:off x="8358310" y="4921665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EUR 1,357 Mio.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EBFEDAC8-2206-53AA-75A2-1091C533B7AA}"/>
              </a:ext>
            </a:extLst>
          </p:cNvPr>
          <p:cNvSpPr txBox="1"/>
          <p:nvPr/>
        </p:nvSpPr>
        <p:spPr>
          <a:xfrm>
            <a:off x="3574897" y="5249911"/>
            <a:ext cx="1602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3,400 t-NH3/year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6BA89DC-9986-3C7F-BB97-9D140CD2951A}"/>
              </a:ext>
            </a:extLst>
          </p:cNvPr>
          <p:cNvSpPr txBox="1"/>
          <p:nvPr/>
        </p:nvSpPr>
        <p:spPr>
          <a:xfrm>
            <a:off x="5889475" y="5249911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32,400 t-NH3/year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1D15B2E9-0673-0FA1-06BC-9A39CF8840CC}"/>
              </a:ext>
            </a:extLst>
          </p:cNvPr>
          <p:cNvSpPr txBox="1"/>
          <p:nvPr/>
        </p:nvSpPr>
        <p:spPr>
          <a:xfrm>
            <a:off x="8121867" y="5249911"/>
            <a:ext cx="1769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157,900 t-NH3/year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3AE3E2F6-4416-5D71-95D1-5A4C68A1EC4C}"/>
              </a:ext>
            </a:extLst>
          </p:cNvPr>
          <p:cNvSpPr txBox="1"/>
          <p:nvPr/>
        </p:nvSpPr>
        <p:spPr>
          <a:xfrm>
            <a:off x="530621" y="4921665"/>
            <a:ext cx="2287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Total investment costs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C78AEDFF-67A0-CB1A-B004-E32C09CFCC5F}"/>
              </a:ext>
            </a:extLst>
          </p:cNvPr>
          <p:cNvSpPr txBox="1"/>
          <p:nvPr/>
        </p:nvSpPr>
        <p:spPr>
          <a:xfrm>
            <a:off x="530621" y="5249911"/>
            <a:ext cx="2538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Annual ammonia production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3AAD53E-4097-D685-20C5-620050395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0294" y="1938924"/>
            <a:ext cx="9329737" cy="262253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4357008-7FD8-928B-63F9-8A7F37F3E3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9336" y="2353602"/>
            <a:ext cx="14287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69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E7261-EBDE-38B3-2AC6-E54450FBE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4B51704-99F7-DD24-B243-78CC3EEB553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4B51704-99F7-DD24-B243-78CC3EEB55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D47C77F4-8F9B-6AF4-4FD7-225FE59D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8600506" cy="900113"/>
          </a:xfrm>
        </p:spPr>
        <p:txBody>
          <a:bodyPr vert="horz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Mombasa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B5E2ED-D619-0D5D-F839-2D37CF3048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07D98EFA-A016-DEF8-54D4-F963E78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792DB-97D3-71F6-4A03-A15CCD180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6A2BD1-2290-2F61-4086-C7FA89537FAC}"/>
              </a:ext>
            </a:extLst>
          </p:cNvPr>
          <p:cNvGrpSpPr/>
          <p:nvPr/>
        </p:nvGrpSpPr>
        <p:grpSpPr>
          <a:xfrm>
            <a:off x="524041" y="1265457"/>
            <a:ext cx="501159" cy="501159"/>
            <a:chOff x="524041" y="1265457"/>
            <a:chExt cx="501159" cy="50115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509DCD8-60D6-94C4-80DE-A437A4C2A9F7}"/>
                </a:ext>
              </a:extLst>
            </p:cNvPr>
            <p:cNvSpPr/>
            <p:nvPr/>
          </p:nvSpPr>
          <p:spPr>
            <a:xfrm>
              <a:off x="524041" y="1265457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072" name="Grafik 3071" descr="Markierung Silhouette">
              <a:extLst>
                <a:ext uri="{FF2B5EF4-FFF2-40B4-BE49-F238E27FC236}">
                  <a16:creationId xmlns:a16="http://schemas.microsoft.com/office/drawing/2014/main" id="{E35E2D38-5911-177F-A1B2-A5FD7FA41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9713" y="1293342"/>
              <a:ext cx="469816" cy="469816"/>
            </a:xfrm>
            <a:prstGeom prst="rect">
              <a:avLst/>
            </a:prstGeom>
          </p:spPr>
        </p:pic>
      </p:grpSp>
      <p:grpSp>
        <p:nvGrpSpPr>
          <p:cNvPr id="3082" name="Group 3081">
            <a:extLst>
              <a:ext uri="{FF2B5EF4-FFF2-40B4-BE49-F238E27FC236}">
                <a16:creationId xmlns:a16="http://schemas.microsoft.com/office/drawing/2014/main" id="{EA5E8E77-69EA-3257-8D40-B7E12767C45D}"/>
              </a:ext>
            </a:extLst>
          </p:cNvPr>
          <p:cNvGrpSpPr/>
          <p:nvPr/>
        </p:nvGrpSpPr>
        <p:grpSpPr>
          <a:xfrm>
            <a:off x="524041" y="2655262"/>
            <a:ext cx="501159" cy="501159"/>
            <a:chOff x="524041" y="2606094"/>
            <a:chExt cx="501159" cy="501159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E8656E3-93D0-18CE-52F7-DBF8443C5CAE}"/>
                </a:ext>
              </a:extLst>
            </p:cNvPr>
            <p:cNvSpPr/>
            <p:nvPr/>
          </p:nvSpPr>
          <p:spPr>
            <a:xfrm>
              <a:off x="524041" y="260609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88" name="Grafik 3087" descr="Balkendiagramm mit Aufwärtstrend Silhouette">
              <a:extLst>
                <a:ext uri="{FF2B5EF4-FFF2-40B4-BE49-F238E27FC236}">
                  <a16:creationId xmlns:a16="http://schemas.microsoft.com/office/drawing/2014/main" id="{BBE5360D-BC8C-CA7F-3FF2-D7B719D38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6637" y="2698691"/>
              <a:ext cx="315963" cy="315963"/>
            </a:xfrm>
            <a:prstGeom prst="rect">
              <a:avLst/>
            </a:prstGeom>
          </p:spPr>
        </p:pic>
      </p:grpSp>
      <p:grpSp>
        <p:nvGrpSpPr>
          <p:cNvPr id="3084" name="Group 3083">
            <a:extLst>
              <a:ext uri="{FF2B5EF4-FFF2-40B4-BE49-F238E27FC236}">
                <a16:creationId xmlns:a16="http://schemas.microsoft.com/office/drawing/2014/main" id="{7C3EC181-A9C9-A779-5C5C-6418485248FF}"/>
              </a:ext>
            </a:extLst>
          </p:cNvPr>
          <p:cNvGrpSpPr/>
          <p:nvPr/>
        </p:nvGrpSpPr>
        <p:grpSpPr>
          <a:xfrm>
            <a:off x="524041" y="4671956"/>
            <a:ext cx="501159" cy="501159"/>
            <a:chOff x="524041" y="4273572"/>
            <a:chExt cx="501159" cy="501159"/>
          </a:xfrm>
        </p:grpSpPr>
        <p:sp>
          <p:nvSpPr>
            <p:cNvPr id="3075" name="Oval 3074">
              <a:extLst>
                <a:ext uri="{FF2B5EF4-FFF2-40B4-BE49-F238E27FC236}">
                  <a16:creationId xmlns:a16="http://schemas.microsoft.com/office/drawing/2014/main" id="{BD4B843C-4558-1171-1D71-F4527CAC10E0}"/>
                </a:ext>
              </a:extLst>
            </p:cNvPr>
            <p:cNvSpPr/>
            <p:nvPr/>
          </p:nvSpPr>
          <p:spPr>
            <a:xfrm>
              <a:off x="524041" y="4273572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90F94578-4A9E-F4B0-33CD-1EFB188F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1748" y="4380311"/>
              <a:ext cx="185738" cy="258418"/>
            </a:xfrm>
            <a:prstGeom prst="rect">
              <a:avLst/>
            </a:prstGeom>
          </p:spPr>
        </p:pic>
      </p:grpSp>
      <p:grpSp>
        <p:nvGrpSpPr>
          <p:cNvPr id="3085" name="Group 3084">
            <a:extLst>
              <a:ext uri="{FF2B5EF4-FFF2-40B4-BE49-F238E27FC236}">
                <a16:creationId xmlns:a16="http://schemas.microsoft.com/office/drawing/2014/main" id="{E91FE517-2984-C34F-B47E-B9AC3A22A993}"/>
              </a:ext>
            </a:extLst>
          </p:cNvPr>
          <p:cNvGrpSpPr/>
          <p:nvPr/>
        </p:nvGrpSpPr>
        <p:grpSpPr>
          <a:xfrm>
            <a:off x="524041" y="5251773"/>
            <a:ext cx="501159" cy="501159"/>
            <a:chOff x="524041" y="5196304"/>
            <a:chExt cx="501159" cy="50115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E2DB2BC-BDC0-6140-C819-9496D58EBA73}"/>
                </a:ext>
              </a:extLst>
            </p:cNvPr>
            <p:cNvSpPr/>
            <p:nvPr/>
          </p:nvSpPr>
          <p:spPr>
            <a:xfrm>
              <a:off x="524041" y="519630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77" name="Graphic 3076">
              <a:extLst>
                <a:ext uri="{FF2B5EF4-FFF2-40B4-BE49-F238E27FC236}">
                  <a16:creationId xmlns:a16="http://schemas.microsoft.com/office/drawing/2014/main" id="{8597F781-FE30-34F5-286F-5D351BA8D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3595" y="5303126"/>
              <a:ext cx="279125" cy="27912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142F19A-B1C1-6BB6-BB18-9B6478830BAE}"/>
              </a:ext>
            </a:extLst>
          </p:cNvPr>
          <p:cNvGrpSpPr/>
          <p:nvPr/>
        </p:nvGrpSpPr>
        <p:grpSpPr>
          <a:xfrm>
            <a:off x="524041" y="3930344"/>
            <a:ext cx="501159" cy="501159"/>
            <a:chOff x="524041" y="3497934"/>
            <a:chExt cx="501159" cy="50115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7D3109C-FAA1-01CF-D305-CC39C28D98A5}"/>
                </a:ext>
              </a:extLst>
            </p:cNvPr>
            <p:cNvSpPr/>
            <p:nvPr/>
          </p:nvSpPr>
          <p:spPr>
            <a:xfrm>
              <a:off x="524041" y="349793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0C1A4D6-CEDC-CD9D-2594-459A7524F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22317" y="3589909"/>
              <a:ext cx="333375" cy="29527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1F5E013-1CEF-06AB-7BF7-DD1F0933635B}"/>
              </a:ext>
            </a:extLst>
          </p:cNvPr>
          <p:cNvGrpSpPr/>
          <p:nvPr/>
        </p:nvGrpSpPr>
        <p:grpSpPr>
          <a:xfrm>
            <a:off x="524041" y="1916362"/>
            <a:ext cx="501159" cy="501159"/>
            <a:chOff x="524041" y="1904174"/>
            <a:chExt cx="501159" cy="501159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7BE6BDA-3A52-1335-7D70-F40A00CBA6D5}"/>
                </a:ext>
              </a:extLst>
            </p:cNvPr>
            <p:cNvSpPr/>
            <p:nvPr/>
          </p:nvSpPr>
          <p:spPr>
            <a:xfrm>
              <a:off x="524041" y="1904174"/>
              <a:ext cx="501159" cy="501159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14" name="Grafik 3113" descr="Sonne Silhouette">
              <a:extLst>
                <a:ext uri="{FF2B5EF4-FFF2-40B4-BE49-F238E27FC236}">
                  <a16:creationId xmlns:a16="http://schemas.microsoft.com/office/drawing/2014/main" id="{184623B2-C420-7F05-7DD1-E96858DE5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91657" y="1982507"/>
              <a:ext cx="182964" cy="18296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D7B55E42-8EB2-72DA-89AE-726F11025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51625" y="2018479"/>
              <a:ext cx="180975" cy="314325"/>
            </a:xfrm>
            <a:prstGeom prst="rect">
              <a:avLst/>
            </a:prstGeom>
          </p:spPr>
        </p:pic>
      </p:grpSp>
      <p:sp>
        <p:nvSpPr>
          <p:cNvPr id="58" name="Rechteck 52">
            <a:extLst>
              <a:ext uri="{FF2B5EF4-FFF2-40B4-BE49-F238E27FC236}">
                <a16:creationId xmlns:a16="http://schemas.microsoft.com/office/drawing/2014/main" id="{8930C03B-6874-B782-9AE1-B52070704B1D}"/>
              </a:ext>
            </a:extLst>
          </p:cNvPr>
          <p:cNvSpPr/>
          <p:nvPr/>
        </p:nvSpPr>
        <p:spPr>
          <a:xfrm>
            <a:off x="1213212" y="1279012"/>
            <a:ext cx="4308908" cy="4557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GB" sz="1400" dirty="0">
                <a:solidFill>
                  <a:schemeClr val="tx1"/>
                </a:solidFill>
              </a:rPr>
              <a:t>Located in southeastern Kenya, along the country’s Indian Ocean coast.</a:t>
            </a:r>
          </a:p>
          <a:p>
            <a:pPr>
              <a:spcAft>
                <a:spcPts val="1200"/>
              </a:spcAft>
            </a:pPr>
            <a:r>
              <a:rPr lang="en-GB" sz="1400" dirty="0">
                <a:solidFill>
                  <a:schemeClr val="tx1"/>
                </a:solidFill>
              </a:rPr>
              <a:t>Extensive potential for wind energy and – in a few locations – for hybrid renewable energy (wind and solar).</a:t>
            </a:r>
          </a:p>
          <a:p>
            <a:pPr>
              <a:spcAft>
                <a:spcPts val="1200"/>
              </a:spcAft>
            </a:pPr>
            <a:r>
              <a:rPr lang="en-GB" sz="1400" dirty="0">
                <a:solidFill>
                  <a:schemeClr val="tx1"/>
                </a:solidFill>
              </a:rPr>
              <a:t>The region bears significant potential for the offtake of renewable hydrogen-based ammonia and fertilizer to local industries and agriculture. Furthermore, export opportunities to international markets exist through the port of Mombasa.</a:t>
            </a:r>
          </a:p>
          <a:p>
            <a:pPr>
              <a:spcAft>
                <a:spcPts val="1200"/>
              </a:spcAft>
            </a:pPr>
            <a:r>
              <a:rPr lang="en-GB" sz="1400" dirty="0">
                <a:solidFill>
                  <a:schemeClr val="tx1"/>
                </a:solidFill>
              </a:rPr>
              <a:t>Proximity to Kenya’s 2nd largest city provides access to transport infrastructure and everyday goods for workers.</a:t>
            </a:r>
          </a:p>
          <a:p>
            <a:pPr>
              <a:spcAft>
                <a:spcPts val="1200"/>
              </a:spcAft>
            </a:pPr>
            <a:r>
              <a:rPr lang="en-GB" sz="1400" dirty="0">
                <a:solidFill>
                  <a:schemeClr val="tx1"/>
                </a:solidFill>
              </a:rPr>
              <a:t>The existing electric grid offers sufficient capacity to supply </a:t>
            </a:r>
            <a:r>
              <a:rPr lang="en-GB" sz="1400" dirty="0" err="1">
                <a:solidFill>
                  <a:schemeClr val="tx1"/>
                </a:solidFill>
              </a:rPr>
              <a:t>electrolyzers</a:t>
            </a:r>
            <a:r>
              <a:rPr lang="en-GB" sz="1400" dirty="0">
                <a:solidFill>
                  <a:schemeClr val="tx1"/>
                </a:solidFill>
              </a:rPr>
              <a:t> of up to 500 MW.</a:t>
            </a:r>
          </a:p>
          <a:p>
            <a:pPr>
              <a:spcAft>
                <a:spcPts val="1200"/>
              </a:spcAft>
            </a:pPr>
            <a:r>
              <a:rPr lang="en-GB" sz="1400" dirty="0">
                <a:solidFill>
                  <a:schemeClr val="tx1"/>
                </a:solidFill>
              </a:rPr>
              <a:t>Sufficient water for hydrogen production is available through desalination of Indian Ocean sea water.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9" name="Picture 38" descr="A map of the coast&#10;&#10;AI-generated content may be incorrect.">
            <a:extLst>
              <a:ext uri="{FF2B5EF4-FFF2-40B4-BE49-F238E27FC236}">
                <a16:creationId xmlns:a16="http://schemas.microsoft.com/office/drawing/2014/main" id="{B54F20A7-ABDD-B0DD-35F4-0B6B61F64C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39028" y="14478"/>
            <a:ext cx="6252972" cy="6829044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2449F25-E86A-AED4-B234-7846469C400B}"/>
              </a:ext>
            </a:extLst>
          </p:cNvPr>
          <p:cNvSpPr/>
          <p:nvPr/>
        </p:nvSpPr>
        <p:spPr>
          <a:xfrm>
            <a:off x="9965390" y="618402"/>
            <a:ext cx="1978959" cy="604606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b"/>
          <a:lstStyle/>
          <a:p>
            <a:pPr marR="0" algn="l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Malindi Solar Power Plant (52 MW)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DEE598D6-1F09-C729-5E9A-8630E7CCC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784629" y="717618"/>
            <a:ext cx="361522" cy="338198"/>
          </a:xfrm>
          <a:prstGeom prst="rect">
            <a:avLst/>
          </a:prstGeom>
        </p:spPr>
      </p:pic>
      <p:sp>
        <p:nvSpPr>
          <p:cNvPr id="62" name="Arrow: Right 61">
            <a:extLst>
              <a:ext uri="{FF2B5EF4-FFF2-40B4-BE49-F238E27FC236}">
                <a16:creationId xmlns:a16="http://schemas.microsoft.com/office/drawing/2014/main" id="{C707C714-B0A5-FE7E-1CD0-A5C817043DF5}"/>
              </a:ext>
            </a:extLst>
          </p:cNvPr>
          <p:cNvSpPr/>
          <p:nvPr/>
        </p:nvSpPr>
        <p:spPr>
          <a:xfrm rot="16200000">
            <a:off x="10783297" y="280189"/>
            <a:ext cx="343144" cy="33328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C75AFDA-925E-6FAB-FC3E-247724A1BEB9}"/>
              </a:ext>
            </a:extLst>
          </p:cNvPr>
          <p:cNvSpPr/>
          <p:nvPr/>
        </p:nvSpPr>
        <p:spPr>
          <a:xfrm>
            <a:off x="6525828" y="3329236"/>
            <a:ext cx="1080030" cy="601108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R="0" algn="ctr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Nairobi</a:t>
            </a:r>
          </a:p>
          <a:p>
            <a:pPr marR="0" algn="ctr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440km</a:t>
            </a:r>
            <a:endParaRPr lang="en-GB" sz="1600" b="1" i="0" u="none" strike="noStrike" baseline="30000" dirty="0">
              <a:solidFill>
                <a:srgbClr val="060A66"/>
              </a:solidFill>
              <a:latin typeface="Satoshi" pitchFamily="50" charset="0"/>
            </a:endParaRPr>
          </a:p>
        </p:txBody>
      </p:sp>
      <p:sp>
        <p:nvSpPr>
          <p:cNvPr id="3073" name="Arrow: Right 3072">
            <a:extLst>
              <a:ext uri="{FF2B5EF4-FFF2-40B4-BE49-F238E27FC236}">
                <a16:creationId xmlns:a16="http://schemas.microsoft.com/office/drawing/2014/main" id="{E5D1D1E5-CFD3-8945-707A-7F6513FF9724}"/>
              </a:ext>
            </a:extLst>
          </p:cNvPr>
          <p:cNvSpPr/>
          <p:nvPr/>
        </p:nvSpPr>
        <p:spPr>
          <a:xfrm rot="10800000">
            <a:off x="6182684" y="3463149"/>
            <a:ext cx="343144" cy="33328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4" name="Rectangle: Rounded Corners 3073">
            <a:extLst>
              <a:ext uri="{FF2B5EF4-FFF2-40B4-BE49-F238E27FC236}">
                <a16:creationId xmlns:a16="http://schemas.microsoft.com/office/drawing/2014/main" id="{80A1D0FD-47B7-CAEF-5774-7FD5E1C60078}"/>
              </a:ext>
            </a:extLst>
          </p:cNvPr>
          <p:cNvSpPr/>
          <p:nvPr/>
        </p:nvSpPr>
        <p:spPr>
          <a:xfrm>
            <a:off x="10146151" y="3434643"/>
            <a:ext cx="1591118" cy="601108"/>
          </a:xfrm>
          <a:prstGeom prst="roundRect">
            <a:avLst>
              <a:gd name="adj" fmla="val 60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R="0" algn="ctr" rtl="0"/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Kilifi Wind Farm </a:t>
            </a:r>
            <a:b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</a:br>
            <a:r>
              <a:rPr lang="en-GB" sz="18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(36 MW)</a:t>
            </a:r>
          </a:p>
        </p:txBody>
      </p:sp>
      <p:pic>
        <p:nvPicPr>
          <p:cNvPr id="3076" name="Graphic 3075">
            <a:extLst>
              <a:ext uri="{FF2B5EF4-FFF2-40B4-BE49-F238E27FC236}">
                <a16:creationId xmlns:a16="http://schemas.microsoft.com/office/drawing/2014/main" id="{CB67E8D5-DC06-138C-E4A7-6A28423F239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711836" y="2988759"/>
            <a:ext cx="434022" cy="496025"/>
          </a:xfrm>
          <a:prstGeom prst="rect">
            <a:avLst/>
          </a:prstGeom>
        </p:spPr>
      </p:pic>
      <p:grpSp>
        <p:nvGrpSpPr>
          <p:cNvPr id="3078" name="Group 3077">
            <a:extLst>
              <a:ext uri="{FF2B5EF4-FFF2-40B4-BE49-F238E27FC236}">
                <a16:creationId xmlns:a16="http://schemas.microsoft.com/office/drawing/2014/main" id="{FAA4B012-6A05-C56B-EB9A-B972C75B3891}"/>
              </a:ext>
            </a:extLst>
          </p:cNvPr>
          <p:cNvGrpSpPr/>
          <p:nvPr/>
        </p:nvGrpSpPr>
        <p:grpSpPr>
          <a:xfrm>
            <a:off x="10349821" y="4702744"/>
            <a:ext cx="504476" cy="504476"/>
            <a:chOff x="6576747" y="5372877"/>
            <a:chExt cx="317500" cy="317500"/>
          </a:xfrm>
        </p:grpSpPr>
        <p:sp>
          <p:nvSpPr>
            <p:cNvPr id="3079" name="Oval 3078">
              <a:extLst>
                <a:ext uri="{FF2B5EF4-FFF2-40B4-BE49-F238E27FC236}">
                  <a16:creationId xmlns:a16="http://schemas.microsoft.com/office/drawing/2014/main" id="{6E454247-2AA1-E0C2-F1B2-994A240205BA}"/>
                </a:ext>
              </a:extLst>
            </p:cNvPr>
            <p:cNvSpPr/>
            <p:nvPr/>
          </p:nvSpPr>
          <p:spPr>
            <a:xfrm>
              <a:off x="6633897" y="5428481"/>
              <a:ext cx="203200" cy="203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80" name="Oval 3079">
              <a:extLst>
                <a:ext uri="{FF2B5EF4-FFF2-40B4-BE49-F238E27FC236}">
                  <a16:creationId xmlns:a16="http://schemas.microsoft.com/office/drawing/2014/main" id="{51B8961F-DF57-EC1B-46FA-AF01100C1035}"/>
                </a:ext>
              </a:extLst>
            </p:cNvPr>
            <p:cNvSpPr/>
            <p:nvPr/>
          </p:nvSpPr>
          <p:spPr>
            <a:xfrm>
              <a:off x="6576747" y="5372877"/>
              <a:ext cx="317500" cy="317500"/>
            </a:xfrm>
            <a:prstGeom prst="ellipse">
              <a:avLst/>
            </a:prstGeom>
            <a:solidFill>
              <a:schemeClr val="accent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B562D268-6EE1-48D5-9B17-E0FAC75AA93A}"/>
              </a:ext>
            </a:extLst>
          </p:cNvPr>
          <p:cNvGrpSpPr/>
          <p:nvPr/>
        </p:nvGrpSpPr>
        <p:grpSpPr>
          <a:xfrm>
            <a:off x="11121510" y="4725077"/>
            <a:ext cx="454896" cy="454896"/>
            <a:chOff x="5647346" y="32527"/>
            <a:chExt cx="454896" cy="454896"/>
          </a:xfrm>
        </p:grpSpPr>
        <p:sp>
          <p:nvSpPr>
            <p:cNvPr id="3083" name="Oval 3082">
              <a:extLst>
                <a:ext uri="{FF2B5EF4-FFF2-40B4-BE49-F238E27FC236}">
                  <a16:creationId xmlns:a16="http://schemas.microsoft.com/office/drawing/2014/main" id="{23A9B70F-1312-F7B0-BFB7-78A12080F2E4}"/>
                </a:ext>
              </a:extLst>
            </p:cNvPr>
            <p:cNvSpPr/>
            <p:nvPr/>
          </p:nvSpPr>
          <p:spPr>
            <a:xfrm>
              <a:off x="5647346" y="32527"/>
              <a:ext cx="454896" cy="454896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086" name="Graphic 3085">
              <a:extLst>
                <a:ext uri="{FF2B5EF4-FFF2-40B4-BE49-F238E27FC236}">
                  <a16:creationId xmlns:a16="http://schemas.microsoft.com/office/drawing/2014/main" id="{C3233726-3C5A-CE6A-C3E4-2A81F5A94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743840" y="120291"/>
              <a:ext cx="261908" cy="279368"/>
            </a:xfrm>
            <a:prstGeom prst="rect">
              <a:avLst/>
            </a:prstGeom>
          </p:spPr>
        </p:pic>
      </p:grpSp>
      <p:grpSp>
        <p:nvGrpSpPr>
          <p:cNvPr id="3087" name="Group 3086">
            <a:extLst>
              <a:ext uri="{FF2B5EF4-FFF2-40B4-BE49-F238E27FC236}">
                <a16:creationId xmlns:a16="http://schemas.microsoft.com/office/drawing/2014/main" id="{25F60A9F-EA8E-9627-0D7B-F7CA753AE953}"/>
              </a:ext>
            </a:extLst>
          </p:cNvPr>
          <p:cNvGrpSpPr/>
          <p:nvPr/>
        </p:nvGrpSpPr>
        <p:grpSpPr>
          <a:xfrm>
            <a:off x="10122373" y="4103970"/>
            <a:ext cx="454896" cy="454896"/>
            <a:chOff x="6198736" y="32527"/>
            <a:chExt cx="454896" cy="454896"/>
          </a:xfrm>
        </p:grpSpPr>
        <p:sp>
          <p:nvSpPr>
            <p:cNvPr id="3089" name="Oval 3088">
              <a:extLst>
                <a:ext uri="{FF2B5EF4-FFF2-40B4-BE49-F238E27FC236}">
                  <a16:creationId xmlns:a16="http://schemas.microsoft.com/office/drawing/2014/main" id="{17021BF9-1B93-4092-F766-49E020F632FF}"/>
                </a:ext>
              </a:extLst>
            </p:cNvPr>
            <p:cNvSpPr/>
            <p:nvPr/>
          </p:nvSpPr>
          <p:spPr>
            <a:xfrm>
              <a:off x="6198736" y="32527"/>
              <a:ext cx="454896" cy="454896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090" name="Graphic 3089">
              <a:extLst>
                <a:ext uri="{FF2B5EF4-FFF2-40B4-BE49-F238E27FC236}">
                  <a16:creationId xmlns:a16="http://schemas.microsoft.com/office/drawing/2014/main" id="{72E6EFE4-C2A3-0FB0-F6A4-3227C00D7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297596" y="92098"/>
              <a:ext cx="257175" cy="304800"/>
            </a:xfrm>
            <a:prstGeom prst="rect">
              <a:avLst/>
            </a:prstGeom>
          </p:spPr>
        </p:pic>
      </p:grpSp>
      <p:sp>
        <p:nvSpPr>
          <p:cNvPr id="3091" name="TextBox 3090">
            <a:extLst>
              <a:ext uri="{FF2B5EF4-FFF2-40B4-BE49-F238E27FC236}">
                <a16:creationId xmlns:a16="http://schemas.microsoft.com/office/drawing/2014/main" id="{6E444220-4991-15C6-34BA-66F149040FCD}"/>
              </a:ext>
            </a:extLst>
          </p:cNvPr>
          <p:cNvSpPr txBox="1"/>
          <p:nvPr/>
        </p:nvSpPr>
        <p:spPr>
          <a:xfrm>
            <a:off x="10976562" y="5380176"/>
            <a:ext cx="802207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0" u="none" strike="noStrike" baseline="30000" dirty="0">
                <a:solidFill>
                  <a:srgbClr val="060A66"/>
                </a:solidFill>
                <a:latin typeface="Satoshi" pitchFamily="50" charset="0"/>
              </a:rPr>
              <a:t>MOMBASA</a:t>
            </a:r>
          </a:p>
        </p:txBody>
      </p:sp>
      <p:grpSp>
        <p:nvGrpSpPr>
          <p:cNvPr id="3123" name="Group 3122">
            <a:extLst>
              <a:ext uri="{FF2B5EF4-FFF2-40B4-BE49-F238E27FC236}">
                <a16:creationId xmlns:a16="http://schemas.microsoft.com/office/drawing/2014/main" id="{491C1C06-6FDC-4CC6-7486-007401C133CB}"/>
              </a:ext>
            </a:extLst>
          </p:cNvPr>
          <p:cNvGrpSpPr/>
          <p:nvPr/>
        </p:nvGrpSpPr>
        <p:grpSpPr>
          <a:xfrm>
            <a:off x="6132480" y="4431503"/>
            <a:ext cx="2285295" cy="2066257"/>
            <a:chOff x="6132480" y="4431503"/>
            <a:chExt cx="2285295" cy="2066257"/>
          </a:xfrm>
        </p:grpSpPr>
        <p:grpSp>
          <p:nvGrpSpPr>
            <p:cNvPr id="3092" name="Gruppieren 53">
              <a:extLst>
                <a:ext uri="{FF2B5EF4-FFF2-40B4-BE49-F238E27FC236}">
                  <a16:creationId xmlns:a16="http://schemas.microsoft.com/office/drawing/2014/main" id="{0EBAB378-B7EB-3DB7-FD1A-CD87B54B0B1E}"/>
                </a:ext>
              </a:extLst>
            </p:cNvPr>
            <p:cNvGrpSpPr/>
            <p:nvPr/>
          </p:nvGrpSpPr>
          <p:grpSpPr>
            <a:xfrm>
              <a:off x="6132480" y="4431503"/>
              <a:ext cx="2285295" cy="1048581"/>
              <a:chOff x="6013908" y="5402182"/>
              <a:chExt cx="2285295" cy="1048581"/>
            </a:xfrm>
          </p:grpSpPr>
          <p:sp>
            <p:nvSpPr>
              <p:cNvPr id="3093" name="Rechteck 54">
                <a:extLst>
                  <a:ext uri="{FF2B5EF4-FFF2-40B4-BE49-F238E27FC236}">
                    <a16:creationId xmlns:a16="http://schemas.microsoft.com/office/drawing/2014/main" id="{0F907114-9F53-4200-7DC0-587A847DECC6}"/>
                  </a:ext>
                </a:extLst>
              </p:cNvPr>
              <p:cNvSpPr/>
              <p:nvPr/>
            </p:nvSpPr>
            <p:spPr>
              <a:xfrm>
                <a:off x="6113202" y="6159078"/>
                <a:ext cx="335729" cy="252346"/>
              </a:xfrm>
              <a:prstGeom prst="rect">
                <a:avLst/>
              </a:prstGeom>
              <a:solidFill>
                <a:srgbClr val="D99CC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094" name="Rechteck 55">
                <a:extLst>
                  <a:ext uri="{FF2B5EF4-FFF2-40B4-BE49-F238E27FC236}">
                    <a16:creationId xmlns:a16="http://schemas.microsoft.com/office/drawing/2014/main" id="{B395EC13-F29F-E7A5-243B-ADE25223F11B}"/>
                  </a:ext>
                </a:extLst>
              </p:cNvPr>
              <p:cNvSpPr/>
              <p:nvPr/>
            </p:nvSpPr>
            <p:spPr>
              <a:xfrm>
                <a:off x="6448016" y="6159078"/>
                <a:ext cx="335729" cy="252346"/>
              </a:xfrm>
              <a:prstGeom prst="rect">
                <a:avLst/>
              </a:prstGeom>
              <a:solidFill>
                <a:srgbClr val="DF5EA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095" name="Rechteck 56">
                <a:extLst>
                  <a:ext uri="{FF2B5EF4-FFF2-40B4-BE49-F238E27FC236}">
                    <a16:creationId xmlns:a16="http://schemas.microsoft.com/office/drawing/2014/main" id="{C06E4D3A-4DB5-D0AC-CDB1-DC9A3D0A0B74}"/>
                  </a:ext>
                </a:extLst>
              </p:cNvPr>
              <p:cNvSpPr/>
              <p:nvPr/>
            </p:nvSpPr>
            <p:spPr>
              <a:xfrm>
                <a:off x="6782830" y="6159078"/>
                <a:ext cx="335729" cy="252346"/>
              </a:xfrm>
              <a:prstGeom prst="rect">
                <a:avLst/>
              </a:prstGeom>
              <a:solidFill>
                <a:srgbClr val="DE3B9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096" name="Rechteck 57">
                <a:extLst>
                  <a:ext uri="{FF2B5EF4-FFF2-40B4-BE49-F238E27FC236}">
                    <a16:creationId xmlns:a16="http://schemas.microsoft.com/office/drawing/2014/main" id="{2D03CD02-C198-7D84-B881-F46E6F9E2AF5}"/>
                  </a:ext>
                </a:extLst>
              </p:cNvPr>
              <p:cNvSpPr/>
              <p:nvPr/>
            </p:nvSpPr>
            <p:spPr>
              <a:xfrm>
                <a:off x="7117644" y="6159078"/>
                <a:ext cx="335729" cy="252346"/>
              </a:xfrm>
              <a:prstGeom prst="rect">
                <a:avLst/>
              </a:prstGeom>
              <a:solidFill>
                <a:srgbClr val="CC166A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097" name="Rechteck 58">
                <a:extLst>
                  <a:ext uri="{FF2B5EF4-FFF2-40B4-BE49-F238E27FC236}">
                    <a16:creationId xmlns:a16="http://schemas.microsoft.com/office/drawing/2014/main" id="{9FEAD526-763A-3B92-34DF-E455603B07DC}"/>
                  </a:ext>
                </a:extLst>
              </p:cNvPr>
              <p:cNvSpPr/>
              <p:nvPr/>
            </p:nvSpPr>
            <p:spPr>
              <a:xfrm>
                <a:off x="7452457" y="6159078"/>
                <a:ext cx="335729" cy="252346"/>
              </a:xfrm>
              <a:prstGeom prst="rect">
                <a:avLst/>
              </a:prstGeom>
              <a:solidFill>
                <a:srgbClr val="9E0248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098" name="Textfeld 59">
                <a:extLst>
                  <a:ext uri="{FF2B5EF4-FFF2-40B4-BE49-F238E27FC236}">
                    <a16:creationId xmlns:a16="http://schemas.microsoft.com/office/drawing/2014/main" id="{E62E4904-2A14-E165-009E-95BB495FE447}"/>
                  </a:ext>
                </a:extLst>
              </p:cNvPr>
              <p:cNvSpPr txBox="1"/>
              <p:nvPr/>
            </p:nvSpPr>
            <p:spPr>
              <a:xfrm>
                <a:off x="7167034" y="5408251"/>
                <a:ext cx="71045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noProof="1">
                    <a:latin typeface="Satoshi" pitchFamily="2" charset="0"/>
                  </a:rPr>
                  <a:t>Suitable</a:t>
                </a:r>
                <a:endParaRPr lang="de-DE" sz="1100" b="1" dirty="0">
                  <a:latin typeface="Satoshi" pitchFamily="2" charset="0"/>
                </a:endParaRPr>
              </a:p>
            </p:txBody>
          </p:sp>
          <p:sp>
            <p:nvSpPr>
              <p:cNvPr id="3099" name="Textfeld 60">
                <a:extLst>
                  <a:ext uri="{FF2B5EF4-FFF2-40B4-BE49-F238E27FC236}">
                    <a16:creationId xmlns:a16="http://schemas.microsoft.com/office/drawing/2014/main" id="{73D89968-F3AE-5B4A-2012-5AFE1086342C}"/>
                  </a:ext>
                </a:extLst>
              </p:cNvPr>
              <p:cNvSpPr txBox="1"/>
              <p:nvPr/>
            </p:nvSpPr>
            <p:spPr>
              <a:xfrm>
                <a:off x="6013908" y="5402182"/>
                <a:ext cx="66877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b="1" dirty="0">
                    <a:latin typeface="Satoshi" pitchFamily="2" charset="0"/>
                  </a:rPr>
                  <a:t>Limited</a:t>
                </a:r>
              </a:p>
            </p:txBody>
          </p:sp>
          <p:sp>
            <p:nvSpPr>
              <p:cNvPr id="3100" name="Rechteck 61">
                <a:extLst>
                  <a:ext uri="{FF2B5EF4-FFF2-40B4-BE49-F238E27FC236}">
                    <a16:creationId xmlns:a16="http://schemas.microsoft.com/office/drawing/2014/main" id="{92795E02-A2DF-C321-CE6F-E38A0C6D012C}"/>
                  </a:ext>
                </a:extLst>
              </p:cNvPr>
              <p:cNvSpPr/>
              <p:nvPr/>
            </p:nvSpPr>
            <p:spPr>
              <a:xfrm>
                <a:off x="6111540" y="5908323"/>
                <a:ext cx="335729" cy="252346"/>
              </a:xfrm>
              <a:prstGeom prst="rect">
                <a:avLst/>
              </a:prstGeom>
              <a:solidFill>
                <a:srgbClr val="41B5C4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101" name="Rechteck 62">
                <a:extLst>
                  <a:ext uri="{FF2B5EF4-FFF2-40B4-BE49-F238E27FC236}">
                    <a16:creationId xmlns:a16="http://schemas.microsoft.com/office/drawing/2014/main" id="{72DB8898-5AEA-93D1-BD84-695E9A822BBB}"/>
                  </a:ext>
                </a:extLst>
              </p:cNvPr>
              <p:cNvSpPr/>
              <p:nvPr/>
            </p:nvSpPr>
            <p:spPr>
              <a:xfrm>
                <a:off x="6446999" y="5908323"/>
                <a:ext cx="335729" cy="252346"/>
              </a:xfrm>
              <a:prstGeom prst="rect">
                <a:avLst/>
              </a:prstGeom>
              <a:solidFill>
                <a:srgbClr val="328EB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102" name="Rechteck 63">
                <a:extLst>
                  <a:ext uri="{FF2B5EF4-FFF2-40B4-BE49-F238E27FC236}">
                    <a16:creationId xmlns:a16="http://schemas.microsoft.com/office/drawing/2014/main" id="{288B17FE-0068-F5D5-B888-7AD154475CF9}"/>
                  </a:ext>
                </a:extLst>
              </p:cNvPr>
              <p:cNvSpPr/>
              <p:nvPr/>
            </p:nvSpPr>
            <p:spPr>
              <a:xfrm>
                <a:off x="6782458" y="5908323"/>
                <a:ext cx="335729" cy="252346"/>
              </a:xfrm>
              <a:prstGeom prst="rect">
                <a:avLst/>
              </a:prstGeom>
              <a:solidFill>
                <a:srgbClr val="2C7CB7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103" name="Rechteck 64">
                <a:extLst>
                  <a:ext uri="{FF2B5EF4-FFF2-40B4-BE49-F238E27FC236}">
                    <a16:creationId xmlns:a16="http://schemas.microsoft.com/office/drawing/2014/main" id="{1218642A-D4CD-826D-7B79-AB84A78A9B5C}"/>
                  </a:ext>
                </a:extLst>
              </p:cNvPr>
              <p:cNvSpPr/>
              <p:nvPr/>
            </p:nvSpPr>
            <p:spPr>
              <a:xfrm>
                <a:off x="7117917" y="5908323"/>
                <a:ext cx="335729" cy="252346"/>
              </a:xfrm>
              <a:prstGeom prst="rect">
                <a:avLst/>
              </a:prstGeom>
              <a:solidFill>
                <a:srgbClr val="295BA7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104" name="Rechteck 65">
                <a:extLst>
                  <a:ext uri="{FF2B5EF4-FFF2-40B4-BE49-F238E27FC236}">
                    <a16:creationId xmlns:a16="http://schemas.microsoft.com/office/drawing/2014/main" id="{64B893A0-C3E7-EC23-B084-26CA73F3C847}"/>
                  </a:ext>
                </a:extLst>
              </p:cNvPr>
              <p:cNvSpPr/>
              <p:nvPr/>
            </p:nvSpPr>
            <p:spPr>
              <a:xfrm>
                <a:off x="7453376" y="5908323"/>
                <a:ext cx="335729" cy="252346"/>
              </a:xfrm>
              <a:prstGeom prst="rect">
                <a:avLst/>
              </a:prstGeom>
              <a:solidFill>
                <a:srgbClr val="253595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105" name="Rechteck 66">
                <a:extLst>
                  <a:ext uri="{FF2B5EF4-FFF2-40B4-BE49-F238E27FC236}">
                    <a16:creationId xmlns:a16="http://schemas.microsoft.com/office/drawing/2014/main" id="{30BAD3E7-F747-CBF3-8991-FC19BCABB80F}"/>
                  </a:ext>
                </a:extLst>
              </p:cNvPr>
              <p:cNvSpPr/>
              <p:nvPr/>
            </p:nvSpPr>
            <p:spPr bwMode="gray">
              <a:xfrm>
                <a:off x="7787438" y="5656347"/>
                <a:ext cx="511765" cy="75507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>
                  <a:solidFill>
                    <a:schemeClr val="bg1"/>
                  </a:solidFill>
                </a:endParaRPr>
              </a:p>
            </p:txBody>
          </p:sp>
          <p:sp>
            <p:nvSpPr>
              <p:cNvPr id="3106" name="Rechteck 67">
                <a:extLst>
                  <a:ext uri="{FF2B5EF4-FFF2-40B4-BE49-F238E27FC236}">
                    <a16:creationId xmlns:a16="http://schemas.microsoft.com/office/drawing/2014/main" id="{E6EDD39E-7F80-EE36-9C9E-C19EB644AF42}"/>
                  </a:ext>
                </a:extLst>
              </p:cNvPr>
              <p:cNvSpPr/>
              <p:nvPr/>
            </p:nvSpPr>
            <p:spPr>
              <a:xfrm>
                <a:off x="6112774" y="5656346"/>
                <a:ext cx="335729" cy="252346"/>
              </a:xfrm>
              <a:prstGeom prst="rect">
                <a:avLst/>
              </a:prstGeom>
              <a:solidFill>
                <a:srgbClr val="FFFD02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107" name="Rechteck 68">
                <a:extLst>
                  <a:ext uri="{FF2B5EF4-FFF2-40B4-BE49-F238E27FC236}">
                    <a16:creationId xmlns:a16="http://schemas.microsoft.com/office/drawing/2014/main" id="{ECAA1FE6-C1D2-34D1-5696-A0C683B4A059}"/>
                  </a:ext>
                </a:extLst>
              </p:cNvPr>
              <p:cNvSpPr/>
              <p:nvPr/>
            </p:nvSpPr>
            <p:spPr>
              <a:xfrm>
                <a:off x="6447775" y="5656346"/>
                <a:ext cx="335729" cy="252346"/>
              </a:xfrm>
              <a:prstGeom prst="rect">
                <a:avLst/>
              </a:prstGeom>
              <a:solidFill>
                <a:srgbClr val="FFD908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108" name="Rechteck 69">
                <a:extLst>
                  <a:ext uri="{FF2B5EF4-FFF2-40B4-BE49-F238E27FC236}">
                    <a16:creationId xmlns:a16="http://schemas.microsoft.com/office/drawing/2014/main" id="{3A1E89B9-B2AA-882C-CEF5-D621EBA4EF53}"/>
                  </a:ext>
                </a:extLst>
              </p:cNvPr>
              <p:cNvSpPr/>
              <p:nvPr/>
            </p:nvSpPr>
            <p:spPr>
              <a:xfrm>
                <a:off x="6782776" y="5656346"/>
                <a:ext cx="335729" cy="252346"/>
              </a:xfrm>
              <a:prstGeom prst="rect">
                <a:avLst/>
              </a:prstGeom>
              <a:solidFill>
                <a:srgbClr val="FFB304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109" name="Rechteck 70">
                <a:extLst>
                  <a:ext uri="{FF2B5EF4-FFF2-40B4-BE49-F238E27FC236}">
                    <a16:creationId xmlns:a16="http://schemas.microsoft.com/office/drawing/2014/main" id="{8DF650C2-0AEC-0568-3373-5E6A35295544}"/>
                  </a:ext>
                </a:extLst>
              </p:cNvPr>
              <p:cNvSpPr/>
              <p:nvPr/>
            </p:nvSpPr>
            <p:spPr>
              <a:xfrm>
                <a:off x="7117777" y="5656346"/>
                <a:ext cx="335729" cy="252346"/>
              </a:xfrm>
              <a:prstGeom prst="rect">
                <a:avLst/>
              </a:prstGeom>
              <a:solidFill>
                <a:srgbClr val="FF860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3110" name="Rechteck 71">
                <a:extLst>
                  <a:ext uri="{FF2B5EF4-FFF2-40B4-BE49-F238E27FC236}">
                    <a16:creationId xmlns:a16="http://schemas.microsoft.com/office/drawing/2014/main" id="{55208A34-D886-082C-5C6A-4D59F570D61A}"/>
                  </a:ext>
                </a:extLst>
              </p:cNvPr>
              <p:cNvSpPr/>
              <p:nvPr/>
            </p:nvSpPr>
            <p:spPr>
              <a:xfrm>
                <a:off x="7452779" y="5656346"/>
                <a:ext cx="335729" cy="252346"/>
              </a:xfrm>
              <a:prstGeom prst="rect">
                <a:avLst/>
              </a:prstGeom>
              <a:solidFill>
                <a:srgbClr val="FF560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pic>
            <p:nvPicPr>
              <p:cNvPr id="3111" name="Grafik 72" descr="Windkraftanlagen mit einfarbiger Füllung">
                <a:extLst>
                  <a:ext uri="{FF2B5EF4-FFF2-40B4-BE49-F238E27FC236}">
                    <a16:creationId xmlns:a16="http://schemas.microsoft.com/office/drawing/2014/main" id="{B70415EB-343B-740D-5424-231212BC8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7798930" y="5926502"/>
                <a:ext cx="217101" cy="212135"/>
              </a:xfrm>
              <a:prstGeom prst="rect">
                <a:avLst/>
              </a:prstGeom>
            </p:spPr>
          </p:pic>
          <p:pic>
            <p:nvPicPr>
              <p:cNvPr id="3112" name="Grafik 73" descr="dunkel (kleinere Sonne) Silhouette">
                <a:extLst>
                  <a:ext uri="{FF2B5EF4-FFF2-40B4-BE49-F238E27FC236}">
                    <a16:creationId xmlns:a16="http://schemas.microsoft.com/office/drawing/2014/main" id="{B02F3720-8DAC-4EBC-0150-C11078D7F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7736865" y="5616343"/>
                <a:ext cx="343144" cy="335295"/>
              </a:xfrm>
              <a:prstGeom prst="rect">
                <a:avLst/>
              </a:prstGeom>
            </p:spPr>
          </p:pic>
          <p:pic>
            <p:nvPicPr>
              <p:cNvPr id="3113" name="Grafik 74" descr="Windkraftanlagen mit einfarbiger Füllung">
                <a:extLst>
                  <a:ext uri="{FF2B5EF4-FFF2-40B4-BE49-F238E27FC236}">
                    <a16:creationId xmlns:a16="http://schemas.microsoft.com/office/drawing/2014/main" id="{035F98C2-E281-9CE2-2C9A-E2D27314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8057849" y="6177048"/>
                <a:ext cx="217101" cy="212135"/>
              </a:xfrm>
              <a:prstGeom prst="rect">
                <a:avLst/>
              </a:prstGeom>
            </p:spPr>
          </p:pic>
          <p:pic>
            <p:nvPicPr>
              <p:cNvPr id="3115" name="Grafik 75" descr="dunkel (kleinere Sonne) Silhouette">
                <a:extLst>
                  <a:ext uri="{FF2B5EF4-FFF2-40B4-BE49-F238E27FC236}">
                    <a16:creationId xmlns:a16="http://schemas.microsoft.com/office/drawing/2014/main" id="{880AC053-3D4F-AE9F-5E41-25F08BE09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7736865" y="6115468"/>
                <a:ext cx="343144" cy="335295"/>
              </a:xfrm>
              <a:prstGeom prst="rect">
                <a:avLst/>
              </a:prstGeom>
            </p:spPr>
          </p:pic>
        </p:grpSp>
        <p:sp>
          <p:nvSpPr>
            <p:cNvPr id="3116" name="TextBox 8">
              <a:extLst>
                <a:ext uri="{FF2B5EF4-FFF2-40B4-BE49-F238E27FC236}">
                  <a16:creationId xmlns:a16="http://schemas.microsoft.com/office/drawing/2014/main" id="{E61B9B6E-292B-06B5-FF99-022692807773}"/>
                </a:ext>
              </a:extLst>
            </p:cNvPr>
            <p:cNvSpPr txBox="1"/>
            <p:nvPr/>
          </p:nvSpPr>
          <p:spPr>
            <a:xfrm>
              <a:off x="6609759" y="5959151"/>
              <a:ext cx="1453344" cy="5386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 dirty="0">
                  <a:latin typeface="Satoshi" pitchFamily="2" charset="0"/>
                </a:rPr>
                <a:t>Major road</a:t>
              </a:r>
            </a:p>
            <a:p>
              <a:pPr>
                <a:spcAft>
                  <a:spcPts val="600"/>
                </a:spcAft>
              </a:pPr>
              <a:r>
                <a:rPr lang="en-US" sz="1200" b="1" dirty="0">
                  <a:latin typeface="Satoshi" pitchFamily="2" charset="0"/>
                </a:rPr>
                <a:t>High-voltage line</a:t>
              </a:r>
            </a:p>
          </p:txBody>
        </p:sp>
        <p:cxnSp>
          <p:nvCxnSpPr>
            <p:cNvPr id="3117" name="Gerader Verbinder 29">
              <a:extLst>
                <a:ext uri="{FF2B5EF4-FFF2-40B4-BE49-F238E27FC236}">
                  <a16:creationId xmlns:a16="http://schemas.microsoft.com/office/drawing/2014/main" id="{FBC25751-799E-5EB7-D342-684D3A5428C0}"/>
                </a:ext>
              </a:extLst>
            </p:cNvPr>
            <p:cNvCxnSpPr>
              <a:cxnSpLocks/>
            </p:cNvCxnSpPr>
            <p:nvPr/>
          </p:nvCxnSpPr>
          <p:spPr>
            <a:xfrm>
              <a:off x="6223473" y="6102731"/>
              <a:ext cx="360000" cy="0"/>
            </a:xfrm>
            <a:prstGeom prst="line">
              <a:avLst/>
            </a:prstGeom>
            <a:ln w="38100">
              <a:solidFill>
                <a:srgbClr val="37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8" name="Gerader Verbinder 30">
              <a:extLst>
                <a:ext uri="{FF2B5EF4-FFF2-40B4-BE49-F238E27FC236}">
                  <a16:creationId xmlns:a16="http://schemas.microsoft.com/office/drawing/2014/main" id="{E4CF795E-7A15-1471-1431-DA58BC965F7E}"/>
                </a:ext>
              </a:extLst>
            </p:cNvPr>
            <p:cNvCxnSpPr>
              <a:cxnSpLocks/>
            </p:cNvCxnSpPr>
            <p:nvPr/>
          </p:nvCxnSpPr>
          <p:spPr>
            <a:xfrm>
              <a:off x="6230561" y="6356339"/>
              <a:ext cx="360000" cy="0"/>
            </a:xfrm>
            <a:prstGeom prst="line">
              <a:avLst/>
            </a:prstGeom>
            <a:ln w="38100">
              <a:solidFill>
                <a:srgbClr val="FFE6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9" name="Gerader Verbinder 7">
              <a:extLst>
                <a:ext uri="{FF2B5EF4-FFF2-40B4-BE49-F238E27FC236}">
                  <a16:creationId xmlns:a16="http://schemas.microsoft.com/office/drawing/2014/main" id="{DE97E90D-CCE4-6A1D-F258-303AB71250CC}"/>
                </a:ext>
              </a:extLst>
            </p:cNvPr>
            <p:cNvCxnSpPr/>
            <p:nvPr/>
          </p:nvCxnSpPr>
          <p:spPr>
            <a:xfrm>
              <a:off x="6231912" y="5860376"/>
              <a:ext cx="1483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20" name="Textfeld 8">
              <a:extLst>
                <a:ext uri="{FF2B5EF4-FFF2-40B4-BE49-F238E27FC236}">
                  <a16:creationId xmlns:a16="http://schemas.microsoft.com/office/drawing/2014/main" id="{6E88FA8F-07FA-7EE2-3228-91404EFA853F}"/>
                </a:ext>
              </a:extLst>
            </p:cNvPr>
            <p:cNvSpPr txBox="1"/>
            <p:nvPr/>
          </p:nvSpPr>
          <p:spPr>
            <a:xfrm>
              <a:off x="6234881" y="5526489"/>
              <a:ext cx="147726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Satoshi" pitchFamily="2" charset="0"/>
                </a:rPr>
                <a:t>25 km</a:t>
              </a:r>
            </a:p>
          </p:txBody>
        </p:sp>
        <p:cxnSp>
          <p:nvCxnSpPr>
            <p:cNvPr id="3121" name="Gerader Verbinder 9">
              <a:extLst>
                <a:ext uri="{FF2B5EF4-FFF2-40B4-BE49-F238E27FC236}">
                  <a16:creationId xmlns:a16="http://schemas.microsoft.com/office/drawing/2014/main" id="{25C18A45-3096-A4DC-9AA6-E92C8749FA92}"/>
                </a:ext>
              </a:extLst>
            </p:cNvPr>
            <p:cNvCxnSpPr/>
            <p:nvPr/>
          </p:nvCxnSpPr>
          <p:spPr>
            <a:xfrm>
              <a:off x="6246088" y="5765347"/>
              <a:ext cx="0" cy="1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22" name="Gerader Verbinder 10">
              <a:extLst>
                <a:ext uri="{FF2B5EF4-FFF2-40B4-BE49-F238E27FC236}">
                  <a16:creationId xmlns:a16="http://schemas.microsoft.com/office/drawing/2014/main" id="{01C12479-8895-1AE1-043A-B2D13628FB38}"/>
                </a:ext>
              </a:extLst>
            </p:cNvPr>
            <p:cNvCxnSpPr/>
            <p:nvPr/>
          </p:nvCxnSpPr>
          <p:spPr>
            <a:xfrm>
              <a:off x="7703376" y="5765347"/>
              <a:ext cx="0" cy="1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5685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7CF83-ED8A-D507-F8DE-5BD1DBB80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31B66DA7-B1CF-62BD-2192-C6C774614D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3199448" y="-1899140"/>
            <a:ext cx="4595164" cy="10994067"/>
          </a:xfrm>
          <a:prstGeom prst="round2SameRect">
            <a:avLst>
              <a:gd name="adj1" fmla="val 9920"/>
              <a:gd name="adj2" fmla="val 0"/>
            </a:avLst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7122743-5471-A220-AD98-7467D488AB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7122743-5471-A220-AD98-7467D488AB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1FF87D31-7619-663E-892B-F3309DCFE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8600506" cy="900113"/>
          </a:xfrm>
        </p:spPr>
        <p:txBody>
          <a:bodyPr vert="horz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Mombasa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92C2F-F46F-F215-6F9D-1F70856B30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CD84AE07-CE62-BEDE-66EF-F6298B8CC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FB54E0C2-7391-4BE9-BDBD-398E3259F4A0}"/>
              </a:ext>
            </a:extLst>
          </p:cNvPr>
          <p:cNvSpPr/>
          <p:nvPr/>
        </p:nvSpPr>
        <p:spPr>
          <a:xfrm rot="5400000">
            <a:off x="4826734" y="-26043"/>
            <a:ext cx="900114" cy="1055358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2964D-206B-2991-E125-97A70C46D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2363389C-15C2-D297-F8CE-C3F54C7365AA}"/>
              </a:ext>
            </a:extLst>
          </p:cNvPr>
          <p:cNvSpPr txBox="1"/>
          <p:nvPr/>
        </p:nvSpPr>
        <p:spPr>
          <a:xfrm>
            <a:off x="3785885" y="4921665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EUR 58 Mio.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2BFD98B3-1100-7CFF-099B-DE8A526EB39F}"/>
              </a:ext>
            </a:extLst>
          </p:cNvPr>
          <p:cNvSpPr txBox="1"/>
          <p:nvPr/>
        </p:nvSpPr>
        <p:spPr>
          <a:xfrm>
            <a:off x="6105111" y="4921665"/>
            <a:ext cx="1295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EUR 430 Mio.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EE98D4CF-0AC1-5439-C3A2-9C759E94032F}"/>
              </a:ext>
            </a:extLst>
          </p:cNvPr>
          <p:cNvSpPr txBox="1"/>
          <p:nvPr/>
        </p:nvSpPr>
        <p:spPr>
          <a:xfrm>
            <a:off x="8358310" y="4921665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EUR 1,813 Mio.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036E067E-AA1A-1D06-1E8B-FC82D01A4B46}"/>
              </a:ext>
            </a:extLst>
          </p:cNvPr>
          <p:cNvSpPr txBox="1"/>
          <p:nvPr/>
        </p:nvSpPr>
        <p:spPr>
          <a:xfrm>
            <a:off x="3574897" y="5249911"/>
            <a:ext cx="1602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6,400 t-NH3/year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A4A3298-410D-5A4C-A512-2D85F4403DF9}"/>
              </a:ext>
            </a:extLst>
          </p:cNvPr>
          <p:cNvSpPr txBox="1"/>
          <p:nvPr/>
        </p:nvSpPr>
        <p:spPr>
          <a:xfrm>
            <a:off x="5889475" y="5249911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60,200 t-NH3/year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4AC0361B-2ABE-A299-74E5-B65BBF940136}"/>
              </a:ext>
            </a:extLst>
          </p:cNvPr>
          <p:cNvSpPr txBox="1"/>
          <p:nvPr/>
        </p:nvSpPr>
        <p:spPr>
          <a:xfrm>
            <a:off x="8121867" y="5249911"/>
            <a:ext cx="1769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291,300 t-NH3/year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10D91680-961D-EDC1-E19A-B60F87A553E8}"/>
              </a:ext>
            </a:extLst>
          </p:cNvPr>
          <p:cNvSpPr txBox="1"/>
          <p:nvPr/>
        </p:nvSpPr>
        <p:spPr>
          <a:xfrm>
            <a:off x="530621" y="4921665"/>
            <a:ext cx="2287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Total investment costs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6961E0BB-1DA4-A6DB-4200-4BED95F4D402}"/>
              </a:ext>
            </a:extLst>
          </p:cNvPr>
          <p:cNvSpPr txBox="1"/>
          <p:nvPr/>
        </p:nvSpPr>
        <p:spPr>
          <a:xfrm>
            <a:off x="530621" y="5249911"/>
            <a:ext cx="2538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Annual ammonia production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8F73EA-C728-548A-DD60-7AB02B13B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64594" y="1628558"/>
            <a:ext cx="9043987" cy="29248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80ECC71-61D4-616A-F2F9-5E7F758EE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6786" y="2145241"/>
            <a:ext cx="14382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66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4D511-7376-6126-1E04-9C36D1C89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D294FA-1342-5A42-8F8D-473A02FBB8DD}"/>
              </a:ext>
            </a:extLst>
          </p:cNvPr>
          <p:cNvSpPr/>
          <p:nvPr/>
        </p:nvSpPr>
        <p:spPr>
          <a:xfrm>
            <a:off x="6809568" y="0"/>
            <a:ext cx="5382432" cy="6858000"/>
          </a:xfrm>
          <a:prstGeom prst="rect">
            <a:avLst/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DFB7768B-3E1B-BEF4-D8D1-6B3314F2CBB5}"/>
              </a:ext>
            </a:extLst>
          </p:cNvPr>
          <p:cNvSpPr/>
          <p:nvPr/>
        </p:nvSpPr>
        <p:spPr>
          <a:xfrm rot="5400000">
            <a:off x="2565692" y="2252985"/>
            <a:ext cx="900114" cy="603150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5278E87-BB83-6F4D-806E-0264F4F097C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278E87-BB83-6F4D-806E-0264F4F097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96245C03-78BA-A849-251D-078C7638D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5098925" cy="900113"/>
          </a:xfrm>
        </p:spPr>
        <p:txBody>
          <a:bodyPr vert="horz"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Satoshi"/>
              </a:rPr>
              <a:t>Domestic fertilizer market offtake opportunities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59F4C-1C87-2BCB-FD93-5F52F0ADDB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F950F34E-7B2B-F587-9AC1-160BF6164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E650C-2F6A-5833-FC68-EEA051487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02A529CB-8814-BDAD-28F8-9C5DB05F54BA}"/>
              </a:ext>
            </a:extLst>
          </p:cNvPr>
          <p:cNvSpPr/>
          <p:nvPr/>
        </p:nvSpPr>
        <p:spPr>
          <a:xfrm>
            <a:off x="516063" y="4750400"/>
            <a:ext cx="6429222" cy="8523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636B378-97B0-204B-E1B2-5382FC92E393}"/>
              </a:ext>
            </a:extLst>
          </p:cNvPr>
          <p:cNvSpPr/>
          <p:nvPr/>
        </p:nvSpPr>
        <p:spPr>
          <a:xfrm>
            <a:off x="571983" y="4886298"/>
            <a:ext cx="5157305" cy="717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</a:rPr>
              <a:t>Renewable hydrogen-based fertilizers have the potential to be cost-competitive in Kenya’s domestic market, offering a more </a:t>
            </a:r>
            <a:r>
              <a:rPr lang="en-US" sz="1400" b="1" dirty="0">
                <a:solidFill>
                  <a:schemeClr val="tx1"/>
                </a:solidFill>
              </a:rPr>
              <a:t>stable and secure supply at reduced and less volatile prices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Rechteck 20">
            <a:extLst>
              <a:ext uri="{FF2B5EF4-FFF2-40B4-BE49-F238E27FC236}">
                <a16:creationId xmlns:a16="http://schemas.microsoft.com/office/drawing/2014/main" id="{5F2A5676-05AF-BC0D-3086-E549D2DD2696}"/>
              </a:ext>
            </a:extLst>
          </p:cNvPr>
          <p:cNvSpPr/>
          <p:nvPr/>
        </p:nvSpPr>
        <p:spPr>
          <a:xfrm>
            <a:off x="460986" y="1442379"/>
            <a:ext cx="5154002" cy="3192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6"/>
              </a:buBlip>
            </a:pP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Domestic retail fertilizer prices in Kenya significantly exceed global market levels.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6"/>
              </a:buBlip>
            </a:pP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During the global energy crisis in 2022, domestic fertilizer prices rose by 20 – 60% compared to preceding and subsequent years.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6"/>
              </a:buBlip>
            </a:pP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The estimated production cost of renewable fertilizers – based on locally produced hydrogen – is lower than the domestic retail prices recorded in 2022 across all fertilizer types.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6"/>
              </a:buBlip>
            </a:pP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Renewable hydrogen-based fertilizers also demonstrate potential to undercut recent retail prices (as of 2024) for DAP, NPK, and CAN.</a:t>
            </a:r>
          </a:p>
        </p:txBody>
      </p:sp>
      <p:grpSp>
        <p:nvGrpSpPr>
          <p:cNvPr id="11" name="Gruppieren 89">
            <a:extLst>
              <a:ext uri="{FF2B5EF4-FFF2-40B4-BE49-F238E27FC236}">
                <a16:creationId xmlns:a16="http://schemas.microsoft.com/office/drawing/2014/main" id="{83303778-02B6-6B77-4537-A1EF0FD5EEA9}"/>
              </a:ext>
            </a:extLst>
          </p:cNvPr>
          <p:cNvGrpSpPr/>
          <p:nvPr/>
        </p:nvGrpSpPr>
        <p:grpSpPr>
          <a:xfrm>
            <a:off x="7117355" y="373653"/>
            <a:ext cx="4786944" cy="6319328"/>
            <a:chOff x="3565355" y="73616"/>
            <a:chExt cx="4786944" cy="6319328"/>
          </a:xfrm>
        </p:grpSpPr>
        <p:grpSp>
          <p:nvGrpSpPr>
            <p:cNvPr id="13" name="Gruppieren 59">
              <a:extLst>
                <a:ext uri="{FF2B5EF4-FFF2-40B4-BE49-F238E27FC236}">
                  <a16:creationId xmlns:a16="http://schemas.microsoft.com/office/drawing/2014/main" id="{277B19C8-81ED-31B0-3CF5-8F51B426617B}"/>
                </a:ext>
              </a:extLst>
            </p:cNvPr>
            <p:cNvGrpSpPr/>
            <p:nvPr/>
          </p:nvGrpSpPr>
          <p:grpSpPr>
            <a:xfrm>
              <a:off x="3565355" y="73616"/>
              <a:ext cx="4786944" cy="6319328"/>
              <a:chOff x="0" y="0"/>
              <a:chExt cx="4786944" cy="6319328"/>
            </a:xfrm>
          </p:grpSpPr>
          <p:graphicFrame>
            <p:nvGraphicFramePr>
              <p:cNvPr id="18" name="Chart 2">
                <a:extLst>
                  <a:ext uri="{FF2B5EF4-FFF2-40B4-BE49-F238E27FC236}">
                    <a16:creationId xmlns:a16="http://schemas.microsoft.com/office/drawing/2014/main" id="{1031F4D9-27B7-2488-67EE-778F4DAEC20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92148036"/>
                  </p:ext>
                </p:extLst>
              </p:nvPr>
            </p:nvGraphicFramePr>
            <p:xfrm>
              <a:off x="0" y="0"/>
              <a:ext cx="4786944" cy="631932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19" name="Rechteck 61">
                <a:extLst>
                  <a:ext uri="{FF2B5EF4-FFF2-40B4-BE49-F238E27FC236}">
                    <a16:creationId xmlns:a16="http://schemas.microsoft.com/office/drawing/2014/main" id="{ADFBDCA9-D0F6-E368-D68E-1AA174F86925}"/>
                  </a:ext>
                </a:extLst>
              </p:cNvPr>
              <p:cNvSpPr/>
              <p:nvPr/>
            </p:nvSpPr>
            <p:spPr>
              <a:xfrm>
                <a:off x="1524850" y="2445982"/>
                <a:ext cx="408609" cy="418874"/>
              </a:xfrm>
              <a:prstGeom prst="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 kern="1200"/>
              </a:p>
            </p:txBody>
          </p:sp>
          <p:sp>
            <p:nvSpPr>
              <p:cNvPr id="20" name="Rechteck 62">
                <a:extLst>
                  <a:ext uri="{FF2B5EF4-FFF2-40B4-BE49-F238E27FC236}">
                    <a16:creationId xmlns:a16="http://schemas.microsoft.com/office/drawing/2014/main" id="{8D6E838A-DB6F-8A64-32F7-C9E89D27FCBD}"/>
                  </a:ext>
                </a:extLst>
              </p:cNvPr>
              <p:cNvSpPr/>
              <p:nvPr/>
            </p:nvSpPr>
            <p:spPr>
              <a:xfrm>
                <a:off x="2290024" y="1990637"/>
                <a:ext cx="344556" cy="407527"/>
              </a:xfrm>
              <a:prstGeom prst="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 kern="1200"/>
              </a:p>
            </p:txBody>
          </p:sp>
          <p:sp>
            <p:nvSpPr>
              <p:cNvPr id="21" name="Rechteck 63">
                <a:extLst>
                  <a:ext uri="{FF2B5EF4-FFF2-40B4-BE49-F238E27FC236}">
                    <a16:creationId xmlns:a16="http://schemas.microsoft.com/office/drawing/2014/main" id="{46592754-7A8E-AEF6-D44C-7BBEDC956942}"/>
                  </a:ext>
                </a:extLst>
              </p:cNvPr>
              <p:cNvSpPr/>
              <p:nvPr/>
            </p:nvSpPr>
            <p:spPr>
              <a:xfrm>
                <a:off x="3063994" y="1107058"/>
                <a:ext cx="357808" cy="997496"/>
              </a:xfrm>
              <a:prstGeom prst="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 kern="1200"/>
              </a:p>
            </p:txBody>
          </p:sp>
          <p:sp>
            <p:nvSpPr>
              <p:cNvPr id="22" name="Rechteck 64">
                <a:extLst>
                  <a:ext uri="{FF2B5EF4-FFF2-40B4-BE49-F238E27FC236}">
                    <a16:creationId xmlns:a16="http://schemas.microsoft.com/office/drawing/2014/main" id="{D8121003-B598-9910-6B46-98D36CC13D6D}"/>
                  </a:ext>
                </a:extLst>
              </p:cNvPr>
              <p:cNvSpPr/>
              <p:nvPr/>
            </p:nvSpPr>
            <p:spPr>
              <a:xfrm>
                <a:off x="3826970" y="2645298"/>
                <a:ext cx="421732" cy="607990"/>
              </a:xfrm>
              <a:prstGeom prst="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 kern="1200"/>
              </a:p>
            </p:txBody>
          </p:sp>
          <p:sp>
            <p:nvSpPr>
              <p:cNvPr id="23" name="Rechteck 65">
                <a:extLst>
                  <a:ext uri="{FF2B5EF4-FFF2-40B4-BE49-F238E27FC236}">
                    <a16:creationId xmlns:a16="http://schemas.microsoft.com/office/drawing/2014/main" id="{8228AE2A-7A17-75B3-369D-9AE1844A34C5}"/>
                  </a:ext>
                </a:extLst>
              </p:cNvPr>
              <p:cNvSpPr/>
              <p:nvPr/>
            </p:nvSpPr>
            <p:spPr>
              <a:xfrm>
                <a:off x="1107617" y="1302437"/>
                <a:ext cx="411793" cy="652074"/>
              </a:xfrm>
              <a:prstGeom prst="rect">
                <a:avLst/>
              </a:pr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 kern="1200"/>
              </a:p>
            </p:txBody>
          </p:sp>
          <p:sp>
            <p:nvSpPr>
              <p:cNvPr id="24" name="Rechteck 66">
                <a:extLst>
                  <a:ext uri="{FF2B5EF4-FFF2-40B4-BE49-F238E27FC236}">
                    <a16:creationId xmlns:a16="http://schemas.microsoft.com/office/drawing/2014/main" id="{A04EC2A3-56FD-921F-AB34-BCEF3C8D3073}"/>
                  </a:ext>
                </a:extLst>
              </p:cNvPr>
              <p:cNvSpPr/>
              <p:nvPr/>
            </p:nvSpPr>
            <p:spPr>
              <a:xfrm>
                <a:off x="1879207" y="1545095"/>
                <a:ext cx="408609" cy="576025"/>
              </a:xfrm>
              <a:prstGeom prst="rect">
                <a:avLst/>
              </a:pr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 kern="1200"/>
              </a:p>
            </p:txBody>
          </p:sp>
          <p:sp>
            <p:nvSpPr>
              <p:cNvPr id="25" name="Rechteck 67">
                <a:extLst>
                  <a:ext uri="{FF2B5EF4-FFF2-40B4-BE49-F238E27FC236}">
                    <a16:creationId xmlns:a16="http://schemas.microsoft.com/office/drawing/2014/main" id="{09400049-97CA-CBA1-E855-0C61D18AE6D4}"/>
                  </a:ext>
                </a:extLst>
              </p:cNvPr>
              <p:cNvSpPr/>
              <p:nvPr/>
            </p:nvSpPr>
            <p:spPr>
              <a:xfrm>
                <a:off x="2684276" y="1001097"/>
                <a:ext cx="379717" cy="1464281"/>
              </a:xfrm>
              <a:prstGeom prst="rect">
                <a:avLst/>
              </a:pr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 kern="1200"/>
              </a:p>
            </p:txBody>
          </p:sp>
          <p:sp>
            <p:nvSpPr>
              <p:cNvPr id="26" name="Rechteck 68">
                <a:extLst>
                  <a:ext uri="{FF2B5EF4-FFF2-40B4-BE49-F238E27FC236}">
                    <a16:creationId xmlns:a16="http://schemas.microsoft.com/office/drawing/2014/main" id="{644F8CCC-181E-056F-B5AC-EE773FD25E99}"/>
                  </a:ext>
                </a:extLst>
              </p:cNvPr>
              <p:cNvSpPr/>
              <p:nvPr/>
            </p:nvSpPr>
            <p:spPr>
              <a:xfrm>
                <a:off x="3455152" y="1764711"/>
                <a:ext cx="385291" cy="1205058"/>
              </a:xfrm>
              <a:prstGeom prst="rect">
                <a:avLst/>
              </a:pr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 kern="1200"/>
              </a:p>
            </p:txBody>
          </p:sp>
          <p:sp>
            <p:nvSpPr>
              <p:cNvPr id="27" name="Textfeld 11">
                <a:extLst>
                  <a:ext uri="{FF2B5EF4-FFF2-40B4-BE49-F238E27FC236}">
                    <a16:creationId xmlns:a16="http://schemas.microsoft.com/office/drawing/2014/main" id="{4778FA9E-E82F-BB24-A09B-6CBAE27211DD}"/>
                  </a:ext>
                </a:extLst>
              </p:cNvPr>
              <p:cNvSpPr txBox="1"/>
              <p:nvPr/>
            </p:nvSpPr>
            <p:spPr>
              <a:xfrm>
                <a:off x="1041135" y="1238384"/>
                <a:ext cx="518540" cy="26161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 dirty="0">
                    <a:latin typeface="Satoshi" pitchFamily="2" charset="0"/>
                  </a:rPr>
                  <a:t>2022</a:t>
                </a:r>
              </a:p>
            </p:txBody>
          </p:sp>
          <p:sp>
            <p:nvSpPr>
              <p:cNvPr id="28" name="Textfeld 12">
                <a:extLst>
                  <a:ext uri="{FF2B5EF4-FFF2-40B4-BE49-F238E27FC236}">
                    <a16:creationId xmlns:a16="http://schemas.microsoft.com/office/drawing/2014/main" id="{D8764F23-A342-D2CD-4E23-8293900E0730}"/>
                  </a:ext>
                </a:extLst>
              </p:cNvPr>
              <p:cNvSpPr txBox="1"/>
              <p:nvPr/>
            </p:nvSpPr>
            <p:spPr>
              <a:xfrm>
                <a:off x="1033406" y="1724958"/>
                <a:ext cx="558100" cy="26161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>
                    <a:latin typeface="Satoshi" pitchFamily="2" charset="0"/>
                  </a:rPr>
                  <a:t>2024</a:t>
                </a:r>
              </a:p>
            </p:txBody>
          </p:sp>
          <p:sp>
            <p:nvSpPr>
              <p:cNvPr id="29" name="Textfeld 18">
                <a:extLst>
                  <a:ext uri="{FF2B5EF4-FFF2-40B4-BE49-F238E27FC236}">
                    <a16:creationId xmlns:a16="http://schemas.microsoft.com/office/drawing/2014/main" id="{4D23F02C-F770-539D-D4D9-0B5E9B2A93DE}"/>
                  </a:ext>
                </a:extLst>
              </p:cNvPr>
              <p:cNvSpPr txBox="1"/>
              <p:nvPr/>
            </p:nvSpPr>
            <p:spPr>
              <a:xfrm>
                <a:off x="1815153" y="1481628"/>
                <a:ext cx="518540" cy="28283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>
                    <a:latin typeface="Satoshi" pitchFamily="2" charset="0"/>
                  </a:rPr>
                  <a:t>2022</a:t>
                </a:r>
              </a:p>
            </p:txBody>
          </p:sp>
          <p:sp>
            <p:nvSpPr>
              <p:cNvPr id="30" name="Textfeld 19">
                <a:extLst>
                  <a:ext uri="{FF2B5EF4-FFF2-40B4-BE49-F238E27FC236}">
                    <a16:creationId xmlns:a16="http://schemas.microsoft.com/office/drawing/2014/main" id="{73B83526-2418-EA01-A1DE-8421E2602C7E}"/>
                  </a:ext>
                </a:extLst>
              </p:cNvPr>
              <p:cNvSpPr txBox="1"/>
              <p:nvPr/>
            </p:nvSpPr>
            <p:spPr>
              <a:xfrm>
                <a:off x="2597031" y="933881"/>
                <a:ext cx="518540" cy="28283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>
                    <a:latin typeface="Satoshi" pitchFamily="2" charset="0"/>
                  </a:rPr>
                  <a:t>2022</a:t>
                </a:r>
              </a:p>
            </p:txBody>
          </p:sp>
          <p:sp>
            <p:nvSpPr>
              <p:cNvPr id="31" name="Textfeld 20">
                <a:extLst>
                  <a:ext uri="{FF2B5EF4-FFF2-40B4-BE49-F238E27FC236}">
                    <a16:creationId xmlns:a16="http://schemas.microsoft.com/office/drawing/2014/main" id="{3D7117CE-1C41-4131-0227-96ABABF9545E}"/>
                  </a:ext>
                </a:extLst>
              </p:cNvPr>
              <p:cNvSpPr txBox="1"/>
              <p:nvPr/>
            </p:nvSpPr>
            <p:spPr>
              <a:xfrm>
                <a:off x="3371000" y="1720537"/>
                <a:ext cx="518540" cy="28283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>
                    <a:latin typeface="Satoshi" pitchFamily="2" charset="0"/>
                  </a:rPr>
                  <a:t>2022</a:t>
                </a:r>
              </a:p>
            </p:txBody>
          </p:sp>
          <p:sp>
            <p:nvSpPr>
              <p:cNvPr id="32" name="Textfeld 21">
                <a:extLst>
                  <a:ext uri="{FF2B5EF4-FFF2-40B4-BE49-F238E27FC236}">
                    <a16:creationId xmlns:a16="http://schemas.microsoft.com/office/drawing/2014/main" id="{A8901F5C-AD16-099F-441C-FF0D681AD1D5}"/>
                  </a:ext>
                </a:extLst>
              </p:cNvPr>
              <p:cNvSpPr txBox="1"/>
              <p:nvPr/>
            </p:nvSpPr>
            <p:spPr>
              <a:xfrm>
                <a:off x="1812944" y="1882880"/>
                <a:ext cx="527773" cy="28283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>
                    <a:latin typeface="Satoshi" pitchFamily="2" charset="0"/>
                  </a:rPr>
                  <a:t>2024</a:t>
                </a:r>
              </a:p>
            </p:txBody>
          </p:sp>
          <p:sp>
            <p:nvSpPr>
              <p:cNvPr id="33" name="Textfeld 22">
                <a:extLst>
                  <a:ext uri="{FF2B5EF4-FFF2-40B4-BE49-F238E27FC236}">
                    <a16:creationId xmlns:a16="http://schemas.microsoft.com/office/drawing/2014/main" id="{8CA24EF1-03B8-1419-063D-BA684246EC09}"/>
                  </a:ext>
                </a:extLst>
              </p:cNvPr>
              <p:cNvSpPr txBox="1"/>
              <p:nvPr/>
            </p:nvSpPr>
            <p:spPr>
              <a:xfrm>
                <a:off x="2611387" y="2215426"/>
                <a:ext cx="527773" cy="28283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 dirty="0">
                    <a:latin typeface="Satoshi" pitchFamily="2" charset="0"/>
                  </a:rPr>
                  <a:t>2024</a:t>
                </a:r>
              </a:p>
            </p:txBody>
          </p:sp>
          <p:sp>
            <p:nvSpPr>
              <p:cNvPr id="34" name="Textfeld 23">
                <a:extLst>
                  <a:ext uri="{FF2B5EF4-FFF2-40B4-BE49-F238E27FC236}">
                    <a16:creationId xmlns:a16="http://schemas.microsoft.com/office/drawing/2014/main" id="{3CF8E475-3843-D92A-3E86-1AE7631144F5}"/>
                  </a:ext>
                </a:extLst>
              </p:cNvPr>
              <p:cNvSpPr txBox="1"/>
              <p:nvPr/>
            </p:nvSpPr>
            <p:spPr>
              <a:xfrm>
                <a:off x="3368791" y="2711712"/>
                <a:ext cx="527773" cy="28283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 dirty="0">
                    <a:latin typeface="Satoshi" pitchFamily="2" charset="0"/>
                  </a:rPr>
                  <a:t>2024</a:t>
                </a:r>
              </a:p>
            </p:txBody>
          </p:sp>
          <p:sp>
            <p:nvSpPr>
              <p:cNvPr id="35" name="Textfeld 27">
                <a:extLst>
                  <a:ext uri="{FF2B5EF4-FFF2-40B4-BE49-F238E27FC236}">
                    <a16:creationId xmlns:a16="http://schemas.microsoft.com/office/drawing/2014/main" id="{E1C6E313-5D42-891C-945F-C75ECA851A7D}"/>
                  </a:ext>
                </a:extLst>
              </p:cNvPr>
              <p:cNvSpPr txBox="1"/>
              <p:nvPr/>
            </p:nvSpPr>
            <p:spPr>
              <a:xfrm>
                <a:off x="1519411" y="2386084"/>
                <a:ext cx="439730" cy="23011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 dirty="0">
                    <a:latin typeface="Satoshi" pitchFamily="2" charset="0"/>
                  </a:rPr>
                  <a:t>Max</a:t>
                </a:r>
              </a:p>
            </p:txBody>
          </p:sp>
          <p:sp>
            <p:nvSpPr>
              <p:cNvPr id="36" name="Textfeld 28">
                <a:extLst>
                  <a:ext uri="{FF2B5EF4-FFF2-40B4-BE49-F238E27FC236}">
                    <a16:creationId xmlns:a16="http://schemas.microsoft.com/office/drawing/2014/main" id="{01343805-FB4E-E75E-7D6E-5AFA31C22FFD}"/>
                  </a:ext>
                </a:extLst>
              </p:cNvPr>
              <p:cNvSpPr txBox="1"/>
              <p:nvPr/>
            </p:nvSpPr>
            <p:spPr>
              <a:xfrm>
                <a:off x="2266978" y="1915853"/>
                <a:ext cx="440762" cy="23505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>
                    <a:latin typeface="Satoshi" pitchFamily="2" charset="0"/>
                  </a:rPr>
                  <a:t>Max</a:t>
                </a:r>
              </a:p>
            </p:txBody>
          </p:sp>
          <p:sp>
            <p:nvSpPr>
              <p:cNvPr id="37" name="Textfeld 29">
                <a:extLst>
                  <a:ext uri="{FF2B5EF4-FFF2-40B4-BE49-F238E27FC236}">
                    <a16:creationId xmlns:a16="http://schemas.microsoft.com/office/drawing/2014/main" id="{5DD184C8-9014-21CC-42BC-9C78625263F6}"/>
                  </a:ext>
                </a:extLst>
              </p:cNvPr>
              <p:cNvSpPr txBox="1"/>
              <p:nvPr/>
            </p:nvSpPr>
            <p:spPr>
              <a:xfrm>
                <a:off x="3029311" y="1052697"/>
                <a:ext cx="440762" cy="28283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>
                    <a:latin typeface="Satoshi" pitchFamily="2" charset="0"/>
                  </a:rPr>
                  <a:t>Max</a:t>
                </a:r>
              </a:p>
            </p:txBody>
          </p:sp>
          <p:sp>
            <p:nvSpPr>
              <p:cNvPr id="38" name="Textfeld 30">
                <a:extLst>
                  <a:ext uri="{FF2B5EF4-FFF2-40B4-BE49-F238E27FC236}">
                    <a16:creationId xmlns:a16="http://schemas.microsoft.com/office/drawing/2014/main" id="{8DE36910-78E6-33F9-972A-069EB11C304D}"/>
                  </a:ext>
                </a:extLst>
              </p:cNvPr>
              <p:cNvSpPr txBox="1"/>
              <p:nvPr/>
            </p:nvSpPr>
            <p:spPr>
              <a:xfrm>
                <a:off x="3832072" y="2599155"/>
                <a:ext cx="440762" cy="28283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 dirty="0">
                    <a:latin typeface="Satoshi" pitchFamily="2" charset="0"/>
                  </a:rPr>
                  <a:t>Max</a:t>
                </a:r>
              </a:p>
            </p:txBody>
          </p:sp>
          <p:sp>
            <p:nvSpPr>
              <p:cNvPr id="40" name="Textfeld 31">
                <a:extLst>
                  <a:ext uri="{FF2B5EF4-FFF2-40B4-BE49-F238E27FC236}">
                    <a16:creationId xmlns:a16="http://schemas.microsoft.com/office/drawing/2014/main" id="{03229E33-1075-7711-EA8A-C070AFAF98A8}"/>
                  </a:ext>
                </a:extLst>
              </p:cNvPr>
              <p:cNvSpPr txBox="1"/>
              <p:nvPr/>
            </p:nvSpPr>
            <p:spPr>
              <a:xfrm>
                <a:off x="3834697" y="3027045"/>
                <a:ext cx="412229" cy="28283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 dirty="0">
                    <a:latin typeface="Satoshi" pitchFamily="2" charset="0"/>
                  </a:rPr>
                  <a:t>Min</a:t>
                </a:r>
              </a:p>
            </p:txBody>
          </p:sp>
          <p:sp>
            <p:nvSpPr>
              <p:cNvPr id="41" name="Textfeld 32">
                <a:extLst>
                  <a:ext uri="{FF2B5EF4-FFF2-40B4-BE49-F238E27FC236}">
                    <a16:creationId xmlns:a16="http://schemas.microsoft.com/office/drawing/2014/main" id="{8048216D-948D-983B-0C74-3F50A80C8C10}"/>
                  </a:ext>
                </a:extLst>
              </p:cNvPr>
              <p:cNvSpPr txBox="1"/>
              <p:nvPr/>
            </p:nvSpPr>
            <p:spPr>
              <a:xfrm>
                <a:off x="2273509" y="2173090"/>
                <a:ext cx="412229" cy="22250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>
                    <a:latin typeface="Satoshi" pitchFamily="2" charset="0"/>
                  </a:rPr>
                  <a:t>Min</a:t>
                </a:r>
              </a:p>
            </p:txBody>
          </p:sp>
          <p:sp>
            <p:nvSpPr>
              <p:cNvPr id="42" name="Textfeld 33">
                <a:extLst>
                  <a:ext uri="{FF2B5EF4-FFF2-40B4-BE49-F238E27FC236}">
                    <a16:creationId xmlns:a16="http://schemas.microsoft.com/office/drawing/2014/main" id="{775F2529-635A-99DC-2BF5-673CC7BD50BE}"/>
                  </a:ext>
                </a:extLst>
              </p:cNvPr>
              <p:cNvSpPr txBox="1"/>
              <p:nvPr/>
            </p:nvSpPr>
            <p:spPr>
              <a:xfrm>
                <a:off x="3026442" y="1861895"/>
                <a:ext cx="412229" cy="28283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>
                    <a:latin typeface="Satoshi" pitchFamily="2" charset="0"/>
                  </a:rPr>
                  <a:t>Min</a:t>
                </a:r>
              </a:p>
            </p:txBody>
          </p:sp>
          <p:sp>
            <p:nvSpPr>
              <p:cNvPr id="43" name="Textfeld 34">
                <a:extLst>
                  <a:ext uri="{FF2B5EF4-FFF2-40B4-BE49-F238E27FC236}">
                    <a16:creationId xmlns:a16="http://schemas.microsoft.com/office/drawing/2014/main" id="{099AF258-27A7-81FA-C6FB-CA02C4980EEA}"/>
                  </a:ext>
                </a:extLst>
              </p:cNvPr>
              <p:cNvSpPr txBox="1"/>
              <p:nvPr/>
            </p:nvSpPr>
            <p:spPr>
              <a:xfrm>
                <a:off x="1527080" y="2646589"/>
                <a:ext cx="412229" cy="211454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100" kern="1200">
                    <a:latin typeface="Satoshi" pitchFamily="2" charset="0"/>
                  </a:rPr>
                  <a:t>Min</a:t>
                </a:r>
              </a:p>
            </p:txBody>
          </p:sp>
        </p:grpSp>
        <p:sp>
          <p:nvSpPr>
            <p:cNvPr id="14" name="Textfeld 85">
              <a:extLst>
                <a:ext uri="{FF2B5EF4-FFF2-40B4-BE49-F238E27FC236}">
                  <a16:creationId xmlns:a16="http://schemas.microsoft.com/office/drawing/2014/main" id="{F0567842-E045-4190-FCFE-44A5EB8FF9D5}"/>
                </a:ext>
              </a:extLst>
            </p:cNvPr>
            <p:cNvSpPr txBox="1"/>
            <p:nvPr/>
          </p:nvSpPr>
          <p:spPr>
            <a:xfrm>
              <a:off x="4860483" y="4918127"/>
              <a:ext cx="4748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Satoshi" pitchFamily="2" charset="0"/>
                </a:rPr>
                <a:t>DAP</a:t>
              </a:r>
            </a:p>
          </p:txBody>
        </p:sp>
        <p:sp>
          <p:nvSpPr>
            <p:cNvPr id="15" name="Textfeld 86">
              <a:extLst>
                <a:ext uri="{FF2B5EF4-FFF2-40B4-BE49-F238E27FC236}">
                  <a16:creationId xmlns:a16="http://schemas.microsoft.com/office/drawing/2014/main" id="{904D1749-B00B-F938-F460-B0B10B4724CB}"/>
                </a:ext>
              </a:extLst>
            </p:cNvPr>
            <p:cNvSpPr txBox="1"/>
            <p:nvPr/>
          </p:nvSpPr>
          <p:spPr>
            <a:xfrm>
              <a:off x="5624026" y="4918127"/>
              <a:ext cx="4764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Satoshi" pitchFamily="2" charset="0"/>
                </a:rPr>
                <a:t>NPK</a:t>
              </a:r>
            </a:p>
          </p:txBody>
        </p:sp>
        <p:sp>
          <p:nvSpPr>
            <p:cNvPr id="16" name="Textfeld 87">
              <a:extLst>
                <a:ext uri="{FF2B5EF4-FFF2-40B4-BE49-F238E27FC236}">
                  <a16:creationId xmlns:a16="http://schemas.microsoft.com/office/drawing/2014/main" id="{FEF45848-59CB-75CA-044F-94D916341A38}"/>
                </a:ext>
              </a:extLst>
            </p:cNvPr>
            <p:cNvSpPr txBox="1"/>
            <p:nvPr/>
          </p:nvSpPr>
          <p:spPr>
            <a:xfrm>
              <a:off x="6401144" y="4918127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Satoshi" pitchFamily="2" charset="0"/>
                </a:rPr>
                <a:t>Urea</a:t>
              </a:r>
            </a:p>
          </p:txBody>
        </p:sp>
        <p:sp>
          <p:nvSpPr>
            <p:cNvPr id="17" name="Textfeld 88">
              <a:extLst>
                <a:ext uri="{FF2B5EF4-FFF2-40B4-BE49-F238E27FC236}">
                  <a16:creationId xmlns:a16="http://schemas.microsoft.com/office/drawing/2014/main" id="{F33FB17B-2817-D014-55BF-699FC43F599D}"/>
                </a:ext>
              </a:extLst>
            </p:cNvPr>
            <p:cNvSpPr txBox="1"/>
            <p:nvPr/>
          </p:nvSpPr>
          <p:spPr>
            <a:xfrm>
              <a:off x="7160243" y="4918127"/>
              <a:ext cx="4956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Satoshi" pitchFamily="2" charset="0"/>
                </a:rPr>
                <a:t>CAN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868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A3F16-6B08-5EA2-36EA-A3DFD3BF5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D5E346-707B-7822-C99D-9235B1761E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828D2F2F-9142-E17F-67EA-91463AA3AC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28D2F2F-9142-E17F-67EA-91463AA3A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72DEB5A-D316-968A-8946-0028DA9E8C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01334" y="0"/>
            <a:ext cx="6390666" cy="68579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2A1C58E-8577-57AC-B838-7940FAF0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37" y="2504350"/>
            <a:ext cx="5110697" cy="1531868"/>
          </a:xfrm>
        </p:spPr>
        <p:txBody>
          <a:bodyPr vert="horz">
            <a:normAutofit/>
          </a:bodyPr>
          <a:lstStyle/>
          <a:p>
            <a:r>
              <a:rPr lang="en-US" sz="4000" b="1" noProof="1">
                <a:solidFill>
                  <a:schemeClr val="bg1"/>
                </a:solidFill>
              </a:rPr>
              <a:t>Recommendations</a:t>
            </a:r>
            <a:endParaRPr lang="en-US" sz="4000" b="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01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A3D8E-5999-31A0-CF52-14EEFF9C5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EC11D3-C938-AFC6-C810-2F5ABAD4BF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AE77E41-4694-E954-1828-5FF018B18A6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E77E41-4694-E954-1828-5FF018B18A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7860CED-F6CA-D76F-DA11-4F6C5D0D1C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01334" y="0"/>
            <a:ext cx="6390666" cy="68579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C584CDE-33E4-4B76-C886-65C2FF6B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38" y="2504350"/>
            <a:ext cx="4652888" cy="1531868"/>
          </a:xfrm>
        </p:spPr>
        <p:txBody>
          <a:bodyPr vert="horz">
            <a:normAutofit/>
          </a:bodyPr>
          <a:lstStyle/>
          <a:p>
            <a:r>
              <a:rPr lang="en-US" sz="4800" b="1" noProof="1">
                <a:solidFill>
                  <a:schemeClr val="bg1"/>
                </a:solidFill>
              </a:rPr>
              <a:t>Hydrogen opportunity</a:t>
            </a:r>
          </a:p>
        </p:txBody>
      </p:sp>
    </p:spTree>
    <p:extLst>
      <p:ext uri="{BB962C8B-B14F-4D97-AF65-F5344CB8AC3E}">
        <p14:creationId xmlns:p14="http://schemas.microsoft.com/office/powerpoint/2010/main" val="2745130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47B19-F38D-8322-6D65-C10D1533F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bgerundetes Rechteck 7">
            <a:extLst>
              <a:ext uri="{FF2B5EF4-FFF2-40B4-BE49-F238E27FC236}">
                <a16:creationId xmlns:a16="http://schemas.microsoft.com/office/drawing/2014/main" id="{90643DAD-81C9-384A-8661-A4448052119E}"/>
              </a:ext>
            </a:extLst>
          </p:cNvPr>
          <p:cNvSpPr/>
          <p:nvPr/>
        </p:nvSpPr>
        <p:spPr>
          <a:xfrm flipH="1">
            <a:off x="486680" y="4907578"/>
            <a:ext cx="5329300" cy="410790"/>
          </a:xfrm>
          <a:prstGeom prst="roundRect">
            <a:avLst>
              <a:gd name="adj" fmla="val 50000"/>
            </a:avLst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42" name="Abgerundetes Rechteck 7">
            <a:extLst>
              <a:ext uri="{FF2B5EF4-FFF2-40B4-BE49-F238E27FC236}">
                <a16:creationId xmlns:a16="http://schemas.microsoft.com/office/drawing/2014/main" id="{A8DB3010-6069-3EE1-D415-DA0DF0D05374}"/>
              </a:ext>
            </a:extLst>
          </p:cNvPr>
          <p:cNvSpPr/>
          <p:nvPr/>
        </p:nvSpPr>
        <p:spPr>
          <a:xfrm flipH="1">
            <a:off x="486680" y="3651166"/>
            <a:ext cx="5329300" cy="410790"/>
          </a:xfrm>
          <a:prstGeom prst="roundRect">
            <a:avLst>
              <a:gd name="adj" fmla="val 50000"/>
            </a:avLst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41" name="Abgerundetes Rechteck 7">
            <a:extLst>
              <a:ext uri="{FF2B5EF4-FFF2-40B4-BE49-F238E27FC236}">
                <a16:creationId xmlns:a16="http://schemas.microsoft.com/office/drawing/2014/main" id="{492C36A5-E385-F2C7-9590-12F2CFAA32E8}"/>
              </a:ext>
            </a:extLst>
          </p:cNvPr>
          <p:cNvSpPr/>
          <p:nvPr/>
        </p:nvSpPr>
        <p:spPr>
          <a:xfrm flipH="1">
            <a:off x="486680" y="2507995"/>
            <a:ext cx="5329300" cy="414921"/>
          </a:xfrm>
          <a:prstGeom prst="roundRect">
            <a:avLst>
              <a:gd name="adj" fmla="val 50000"/>
            </a:avLst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9BA234-3458-ECED-8A93-B828EC8E3785}"/>
              </a:ext>
            </a:extLst>
          </p:cNvPr>
          <p:cNvSpPr/>
          <p:nvPr/>
        </p:nvSpPr>
        <p:spPr>
          <a:xfrm>
            <a:off x="6185801" y="0"/>
            <a:ext cx="6006199" cy="6858000"/>
          </a:xfrm>
          <a:prstGeom prst="rect">
            <a:avLst/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9A3F856-50F7-AA5E-1652-30519239238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A3F856-50F7-AA5E-1652-305192392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74652191-32C9-BA41-A911-CBE85BF1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8600506" cy="900113"/>
          </a:xfrm>
        </p:spPr>
        <p:txBody>
          <a:bodyPr vert="horz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Recommendations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76801-94B7-5168-99B0-9679FC575A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E309085F-35CD-B445-7797-D543A2712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C50AE-1D05-B291-0E08-31C7E54F0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7E1A17-7A70-9D42-736A-D5B33BD6DA61}"/>
              </a:ext>
            </a:extLst>
          </p:cNvPr>
          <p:cNvGrpSpPr/>
          <p:nvPr/>
        </p:nvGrpSpPr>
        <p:grpSpPr>
          <a:xfrm>
            <a:off x="6615356" y="1338069"/>
            <a:ext cx="5355615" cy="4528738"/>
            <a:chOff x="515938" y="1235519"/>
            <a:chExt cx="5355615" cy="4528738"/>
          </a:xfrm>
        </p:grpSpPr>
        <p:pic>
          <p:nvPicPr>
            <p:cNvPr id="2" name="Grafik 1" descr="Ein Bild, das Karte, Text, Kunst enthält.&#10;&#10;KI-generierte Inhalte können fehlerhaft sein.">
              <a:extLst>
                <a:ext uri="{FF2B5EF4-FFF2-40B4-BE49-F238E27FC236}">
                  <a16:creationId xmlns:a16="http://schemas.microsoft.com/office/drawing/2014/main" id="{2476BF4D-E99C-A45F-73C7-9C5899FF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865" y="1449388"/>
              <a:ext cx="3537688" cy="4314869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64DF94E-458C-DE2D-B6F2-AAA8B07DAFE8}"/>
                </a:ext>
              </a:extLst>
            </p:cNvPr>
            <p:cNvSpPr/>
            <p:nvPr/>
          </p:nvSpPr>
          <p:spPr>
            <a:xfrm>
              <a:off x="2860326" y="1989646"/>
              <a:ext cx="594360" cy="715309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85C0C0D-7E73-FF69-1221-8046092BF167}"/>
                </a:ext>
              </a:extLst>
            </p:cNvPr>
            <p:cNvSpPr/>
            <p:nvPr/>
          </p:nvSpPr>
          <p:spPr>
            <a:xfrm>
              <a:off x="2252206" y="3479735"/>
              <a:ext cx="718466" cy="600976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7774045-B14A-50E5-76A7-70B96D550CE1}"/>
                </a:ext>
              </a:extLst>
            </p:cNvPr>
            <p:cNvSpPr/>
            <p:nvPr/>
          </p:nvSpPr>
          <p:spPr>
            <a:xfrm>
              <a:off x="4520900" y="4982192"/>
              <a:ext cx="444297" cy="527857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D8329F9-5959-3366-525E-63F912156140}"/>
                </a:ext>
              </a:extLst>
            </p:cNvPr>
            <p:cNvSpPr/>
            <p:nvPr/>
          </p:nvSpPr>
          <p:spPr>
            <a:xfrm>
              <a:off x="3492043" y="2704955"/>
              <a:ext cx="311777" cy="495056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C982082-7E00-9F10-EE60-F3C8249C77CD}"/>
                </a:ext>
              </a:extLst>
            </p:cNvPr>
            <p:cNvSpPr txBox="1"/>
            <p:nvPr/>
          </p:nvSpPr>
          <p:spPr>
            <a:xfrm>
              <a:off x="2773577" y="1592822"/>
              <a:ext cx="7569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Turkana </a:t>
              </a:r>
              <a:b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Central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F950559-3482-C0AC-E19A-99F991D7299D}"/>
                </a:ext>
              </a:extLst>
            </p:cNvPr>
            <p:cNvSpPr txBox="1"/>
            <p:nvPr/>
          </p:nvSpPr>
          <p:spPr>
            <a:xfrm>
              <a:off x="3778491" y="2839019"/>
              <a:ext cx="7569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Turkana </a:t>
              </a:r>
              <a:br>
                <a:rPr kumimoji="0" lang="en-US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</a:b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</a:rPr>
                <a:t>South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BB0CBF6-2D49-8D2D-AFCE-6F92DA835C74}"/>
                </a:ext>
              </a:extLst>
            </p:cNvPr>
            <p:cNvSpPr txBox="1"/>
            <p:nvPr/>
          </p:nvSpPr>
          <p:spPr>
            <a:xfrm>
              <a:off x="2252203" y="3241644"/>
              <a:ext cx="7184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Kisumu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065C72D-F762-22A1-70A7-5435F88AA724}"/>
                </a:ext>
              </a:extLst>
            </p:cNvPr>
            <p:cNvSpPr txBox="1"/>
            <p:nvPr/>
          </p:nvSpPr>
          <p:spPr>
            <a:xfrm>
              <a:off x="4346945" y="4726846"/>
              <a:ext cx="8242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Mombasa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BF3BB18F-9FB1-970D-E6F4-2B69AD056AFE}"/>
                </a:ext>
              </a:extLst>
            </p:cNvPr>
            <p:cNvSpPr txBox="1"/>
            <p:nvPr/>
          </p:nvSpPr>
          <p:spPr>
            <a:xfrm>
              <a:off x="515938" y="2142773"/>
              <a:ext cx="1364476" cy="36933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1,289-1,876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2C549B4-BE8C-3EE5-B048-23C2127103D8}"/>
                </a:ext>
              </a:extLst>
            </p:cNvPr>
            <p:cNvSpPr txBox="1"/>
            <p:nvPr/>
          </p:nvSpPr>
          <p:spPr>
            <a:xfrm>
              <a:off x="515938" y="2756927"/>
              <a:ext cx="1261884" cy="369332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999-1,468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1FE93F65-39FA-CBF3-1CB2-265DEBEE448B}"/>
                </a:ext>
              </a:extLst>
            </p:cNvPr>
            <p:cNvSpPr txBox="1"/>
            <p:nvPr/>
          </p:nvSpPr>
          <p:spPr>
            <a:xfrm>
              <a:off x="515938" y="3595557"/>
              <a:ext cx="1428596" cy="36933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1,505-2,437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CDB1844-10BD-A03F-7474-8F2CC64C50BA}"/>
                </a:ext>
              </a:extLst>
            </p:cNvPr>
            <p:cNvSpPr txBox="1"/>
            <p:nvPr/>
          </p:nvSpPr>
          <p:spPr>
            <a:xfrm>
              <a:off x="515938" y="5063886"/>
              <a:ext cx="1324402" cy="369332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1,201-1,720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F4DADD3-1454-6D5B-10E3-951598140DC7}"/>
                </a:ext>
              </a:extLst>
            </p:cNvPr>
            <p:cNvSpPr txBox="1"/>
            <p:nvPr/>
          </p:nvSpPr>
          <p:spPr>
            <a:xfrm>
              <a:off x="531014" y="1235519"/>
              <a:ext cx="1816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/>
                <a:t>LCOA </a:t>
              </a:r>
              <a:br>
                <a:rPr lang="en-US" b="1"/>
              </a:br>
              <a:r>
                <a:rPr lang="en-US" b="1"/>
                <a:t>[EUR/ton-NH2]</a:t>
              </a:r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D7E31E65-04E5-07DE-1EC1-D89BF576CF08}"/>
                </a:ext>
              </a:extLst>
            </p:cNvPr>
            <p:cNvCxnSpPr>
              <a:stCxn id="7" idx="1"/>
              <a:endCxn id="17" idx="3"/>
            </p:cNvCxnSpPr>
            <p:nvPr/>
          </p:nvCxnSpPr>
          <p:spPr>
            <a:xfrm flipH="1">
              <a:off x="1944534" y="3780223"/>
              <a:ext cx="3076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EF7A1563-F8AC-4108-0F9A-F24BD6C072FF}"/>
                </a:ext>
              </a:extLst>
            </p:cNvPr>
            <p:cNvCxnSpPr>
              <a:cxnSpLocks/>
              <a:stCxn id="8" idx="1"/>
              <a:endCxn id="18" idx="3"/>
            </p:cNvCxnSpPr>
            <p:nvPr/>
          </p:nvCxnSpPr>
          <p:spPr>
            <a:xfrm flipH="1">
              <a:off x="1840340" y="5246121"/>
              <a:ext cx="268056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418599E4-D2D5-1080-784C-ED3EEAE523D8}"/>
                </a:ext>
              </a:extLst>
            </p:cNvPr>
            <p:cNvCxnSpPr>
              <a:cxnSpLocks/>
              <a:stCxn id="9" idx="1"/>
              <a:endCxn id="16" idx="3"/>
            </p:cNvCxnSpPr>
            <p:nvPr/>
          </p:nvCxnSpPr>
          <p:spPr>
            <a:xfrm flipH="1" flipV="1">
              <a:off x="1777822" y="2941593"/>
              <a:ext cx="17142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02FD7232-182A-4316-641F-CBAB86C7F524}"/>
                </a:ext>
              </a:extLst>
            </p:cNvPr>
            <p:cNvCxnSpPr>
              <a:cxnSpLocks/>
              <a:stCxn id="4" idx="1"/>
              <a:endCxn id="15" idx="3"/>
            </p:cNvCxnSpPr>
            <p:nvPr/>
          </p:nvCxnSpPr>
          <p:spPr>
            <a:xfrm flipH="1" flipV="1">
              <a:off x="1880414" y="2327439"/>
              <a:ext cx="97991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Abgerundetes Rechteck 7">
            <a:extLst>
              <a:ext uri="{FF2B5EF4-FFF2-40B4-BE49-F238E27FC236}">
                <a16:creationId xmlns:a16="http://schemas.microsoft.com/office/drawing/2014/main" id="{CB59F1CD-B97E-5147-3829-1614B1A20F12}"/>
              </a:ext>
            </a:extLst>
          </p:cNvPr>
          <p:cNvSpPr/>
          <p:nvPr/>
        </p:nvSpPr>
        <p:spPr>
          <a:xfrm flipH="1">
            <a:off x="486680" y="1131233"/>
            <a:ext cx="5329300" cy="410790"/>
          </a:xfrm>
          <a:prstGeom prst="roundRect">
            <a:avLst>
              <a:gd name="adj" fmla="val 50000"/>
            </a:avLst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D38B94-D63C-49AD-7037-1A1F4F567F97}"/>
              </a:ext>
            </a:extLst>
          </p:cNvPr>
          <p:cNvGrpSpPr/>
          <p:nvPr/>
        </p:nvGrpSpPr>
        <p:grpSpPr>
          <a:xfrm>
            <a:off x="486680" y="2497052"/>
            <a:ext cx="413330" cy="413330"/>
            <a:chOff x="454578" y="2650402"/>
            <a:chExt cx="539750" cy="539750"/>
          </a:xfrm>
        </p:grpSpPr>
        <p:sp>
          <p:nvSpPr>
            <p:cNvPr id="34" name="Oval 8">
              <a:extLst>
                <a:ext uri="{FF2B5EF4-FFF2-40B4-BE49-F238E27FC236}">
                  <a16:creationId xmlns:a16="http://schemas.microsoft.com/office/drawing/2014/main" id="{BDF04BCC-BFD7-E0AB-337B-2FA12158E69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4578" y="2650402"/>
              <a:ext cx="539750" cy="5397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de-DE"/>
            </a:p>
          </p:txBody>
        </p:sp>
        <p:pic>
          <p:nvPicPr>
            <p:cNvPr id="33" name="Grafik 32" descr="Saatgut Silhouette">
              <a:extLst>
                <a:ext uri="{FF2B5EF4-FFF2-40B4-BE49-F238E27FC236}">
                  <a16:creationId xmlns:a16="http://schemas.microsoft.com/office/drawing/2014/main" id="{D8F58C40-6C19-DB6F-CD66-4BCB132D2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7464" y="2670086"/>
              <a:ext cx="503555" cy="50355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0436E3-68D4-93C7-E8D6-F6F6AA497ED7}"/>
              </a:ext>
            </a:extLst>
          </p:cNvPr>
          <p:cNvGrpSpPr/>
          <p:nvPr/>
        </p:nvGrpSpPr>
        <p:grpSpPr>
          <a:xfrm>
            <a:off x="486680" y="4911500"/>
            <a:ext cx="413330" cy="413330"/>
            <a:chOff x="567493" y="5064850"/>
            <a:chExt cx="539750" cy="539750"/>
          </a:xfrm>
        </p:grpSpPr>
        <p:sp>
          <p:nvSpPr>
            <p:cNvPr id="32" name="Oval 8">
              <a:extLst>
                <a:ext uri="{FF2B5EF4-FFF2-40B4-BE49-F238E27FC236}">
                  <a16:creationId xmlns:a16="http://schemas.microsoft.com/office/drawing/2014/main" id="{2B433B3B-FF22-6D2F-6FE4-EEAA1E8FB2B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67493" y="5064850"/>
              <a:ext cx="539750" cy="5397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de-DE"/>
            </a:p>
          </p:txBody>
        </p:sp>
        <p:pic>
          <p:nvPicPr>
            <p:cNvPr id="35" name="Grafik 34" descr="Offene Hand mit Pflanze Silhouette">
              <a:extLst>
                <a:ext uri="{FF2B5EF4-FFF2-40B4-BE49-F238E27FC236}">
                  <a16:creationId xmlns:a16="http://schemas.microsoft.com/office/drawing/2014/main" id="{752D9580-3EEF-6092-C573-FFAD4090E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1468" y="5104774"/>
              <a:ext cx="431800" cy="4318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6962EE-FCD0-00EB-4270-63468802DF0F}"/>
              </a:ext>
            </a:extLst>
          </p:cNvPr>
          <p:cNvGrpSpPr/>
          <p:nvPr/>
        </p:nvGrpSpPr>
        <p:grpSpPr>
          <a:xfrm>
            <a:off x="486680" y="3657877"/>
            <a:ext cx="413330" cy="413330"/>
            <a:chOff x="513618" y="3811227"/>
            <a:chExt cx="539750" cy="539750"/>
          </a:xfrm>
        </p:grpSpPr>
        <p:sp>
          <p:nvSpPr>
            <p:cNvPr id="37" name="Oval 8">
              <a:extLst>
                <a:ext uri="{FF2B5EF4-FFF2-40B4-BE49-F238E27FC236}">
                  <a16:creationId xmlns:a16="http://schemas.microsoft.com/office/drawing/2014/main" id="{4EBD6396-F370-EF4F-9B07-537AC7776D1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13618" y="3811227"/>
              <a:ext cx="539750" cy="5397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de-DE"/>
            </a:p>
          </p:txBody>
        </p:sp>
        <p:pic>
          <p:nvPicPr>
            <p:cNvPr id="36" name="Grafik 35" descr="Darlehen Silhouette">
              <a:extLst>
                <a:ext uri="{FF2B5EF4-FFF2-40B4-BE49-F238E27FC236}">
                  <a16:creationId xmlns:a16="http://schemas.microsoft.com/office/drawing/2014/main" id="{2A957A2E-10DC-CB1F-F208-5EE974089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7757" y="3884569"/>
              <a:ext cx="393065" cy="39306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19F418-9C70-53E2-10F8-6912C74F2D19}"/>
              </a:ext>
            </a:extLst>
          </p:cNvPr>
          <p:cNvGrpSpPr/>
          <p:nvPr/>
        </p:nvGrpSpPr>
        <p:grpSpPr>
          <a:xfrm>
            <a:off x="486680" y="1130844"/>
            <a:ext cx="413330" cy="413330"/>
            <a:chOff x="405868" y="1284194"/>
            <a:chExt cx="539750" cy="539750"/>
          </a:xfrm>
        </p:grpSpPr>
        <p:sp>
          <p:nvSpPr>
            <p:cNvPr id="39" name="Oval 8">
              <a:extLst>
                <a:ext uri="{FF2B5EF4-FFF2-40B4-BE49-F238E27FC236}">
                  <a16:creationId xmlns:a16="http://schemas.microsoft.com/office/drawing/2014/main" id="{744ABC72-F8A0-F99A-4E66-5601AE84DDD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05868" y="1284194"/>
              <a:ext cx="539750" cy="5397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de-DE"/>
            </a:p>
          </p:txBody>
        </p:sp>
        <p:pic>
          <p:nvPicPr>
            <p:cNvPr id="38" name="Grafik 37" descr="Markierung Silhouette">
              <a:extLst>
                <a:ext uri="{FF2B5EF4-FFF2-40B4-BE49-F238E27FC236}">
                  <a16:creationId xmlns:a16="http://schemas.microsoft.com/office/drawing/2014/main" id="{F424C6BC-2BF4-CF1A-DE8E-3128363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59743" y="1338069"/>
              <a:ext cx="432000" cy="432000"/>
            </a:xfrm>
            <a:prstGeom prst="rect">
              <a:avLst/>
            </a:prstGeom>
          </p:spPr>
        </p:pic>
      </p:grpSp>
      <p:sp>
        <p:nvSpPr>
          <p:cNvPr id="49" name="Rechteck 48">
            <a:extLst>
              <a:ext uri="{FF2B5EF4-FFF2-40B4-BE49-F238E27FC236}">
                <a16:creationId xmlns:a16="http://schemas.microsoft.com/office/drawing/2014/main" id="{1177A4A3-2E26-837D-7072-DF7B0E050AB4}"/>
              </a:ext>
            </a:extLst>
          </p:cNvPr>
          <p:cNvSpPr/>
          <p:nvPr/>
        </p:nvSpPr>
        <p:spPr>
          <a:xfrm>
            <a:off x="952685" y="1683133"/>
            <a:ext cx="4848839" cy="768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chemeClr val="tx1"/>
                </a:solidFill>
              </a:rPr>
              <a:t>Mombasa</a:t>
            </a:r>
            <a:r>
              <a:rPr lang="en-US" sz="1200" dirty="0">
                <a:solidFill>
                  <a:schemeClr val="tx1"/>
                </a:solidFill>
              </a:rPr>
              <a:t> and </a:t>
            </a:r>
            <a:r>
              <a:rPr lang="en-US" sz="1200" b="1" dirty="0">
                <a:solidFill>
                  <a:schemeClr val="tx1"/>
                </a:solidFill>
              </a:rPr>
              <a:t>Turkana South </a:t>
            </a:r>
            <a:r>
              <a:rPr lang="en-US" sz="1200" dirty="0">
                <a:solidFill>
                  <a:schemeClr val="tx1"/>
                </a:solidFill>
              </a:rPr>
              <a:t>and most favorable, combining potential for low-cost hydrogen production with infrastructure availability and offtake opportunities. 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E55AE3AC-67FE-6D77-9C21-6778311B6F65}"/>
              </a:ext>
            </a:extLst>
          </p:cNvPr>
          <p:cNvSpPr/>
          <p:nvPr/>
        </p:nvSpPr>
        <p:spPr>
          <a:xfrm>
            <a:off x="952685" y="1148513"/>
            <a:ext cx="484884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chemeClr val="tx1"/>
                </a:solidFill>
              </a:rPr>
              <a:t>Locations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359E0A64-040B-AB81-91F1-39FFEDCE24D4}"/>
              </a:ext>
            </a:extLst>
          </p:cNvPr>
          <p:cNvSpPr/>
          <p:nvPr/>
        </p:nvSpPr>
        <p:spPr>
          <a:xfrm>
            <a:off x="952685" y="2533398"/>
            <a:ext cx="480857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chemeClr val="tx1"/>
                </a:solidFill>
              </a:rPr>
              <a:t>Fertilizer opportunity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957538EE-B893-404D-0074-6E5C2BC787F8}"/>
              </a:ext>
            </a:extLst>
          </p:cNvPr>
          <p:cNvSpPr/>
          <p:nvPr/>
        </p:nvSpPr>
        <p:spPr>
          <a:xfrm>
            <a:off x="952685" y="3679171"/>
            <a:ext cx="480857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chemeClr val="tx1"/>
                </a:solidFill>
              </a:rPr>
              <a:t>Financial support instruments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F0E39BC7-8797-D267-BCE2-47A60B1A139B}"/>
              </a:ext>
            </a:extLst>
          </p:cNvPr>
          <p:cNvSpPr/>
          <p:nvPr/>
        </p:nvSpPr>
        <p:spPr>
          <a:xfrm>
            <a:off x="952685" y="4922525"/>
            <a:ext cx="480857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chemeClr val="tx1"/>
                </a:solidFill>
              </a:rPr>
              <a:t>Enablers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3608E489-6849-A246-530F-2E1CCE99F9DE}"/>
              </a:ext>
            </a:extLst>
          </p:cNvPr>
          <p:cNvSpPr/>
          <p:nvPr/>
        </p:nvSpPr>
        <p:spPr>
          <a:xfrm>
            <a:off x="952685" y="3025578"/>
            <a:ext cx="4795068" cy="539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chemeClr val="tx1"/>
                </a:solidFill>
              </a:rPr>
              <a:t>Renewable hydrogen-based fertilizers have the potential to be </a:t>
            </a:r>
            <a:r>
              <a:rPr lang="en-US" sz="1200" b="1" dirty="0">
                <a:solidFill>
                  <a:schemeClr val="tx1"/>
                </a:solidFill>
              </a:rPr>
              <a:t>cost-competitive</a:t>
            </a:r>
            <a:r>
              <a:rPr lang="en-US" sz="1200" dirty="0">
                <a:solidFill>
                  <a:schemeClr val="tx1"/>
                </a:solidFill>
              </a:rPr>
              <a:t> in Kenya’s domestic market.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DE7FAB9A-B8FC-95C2-201D-B14778CDAE27}"/>
              </a:ext>
            </a:extLst>
          </p:cNvPr>
          <p:cNvSpPr/>
          <p:nvPr/>
        </p:nvSpPr>
        <p:spPr>
          <a:xfrm>
            <a:off x="952685" y="4148219"/>
            <a:ext cx="4862551" cy="539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chemeClr val="tx1"/>
                </a:solidFill>
              </a:rPr>
              <a:t>Renewable ammonia projects need to address </a:t>
            </a:r>
            <a:r>
              <a:rPr lang="en-US" sz="1200" b="1" dirty="0">
                <a:solidFill>
                  <a:schemeClr val="tx1"/>
                </a:solidFill>
              </a:rPr>
              <a:t>green premium</a:t>
            </a:r>
            <a:r>
              <a:rPr lang="en-US" sz="1200" dirty="0">
                <a:solidFill>
                  <a:schemeClr val="tx1"/>
                </a:solidFill>
              </a:rPr>
              <a:t> and long-term </a:t>
            </a:r>
            <a:r>
              <a:rPr lang="en-US" sz="1200" b="1" dirty="0">
                <a:solidFill>
                  <a:schemeClr val="tx1"/>
                </a:solidFill>
              </a:rPr>
              <a:t>offtake certainty</a:t>
            </a:r>
            <a:r>
              <a:rPr lang="en-US" sz="1200" dirty="0">
                <a:solidFill>
                  <a:schemeClr val="tx1"/>
                </a:solidFill>
              </a:rPr>
              <a:t>, while renewable fertilizer projects seek to mitigate </a:t>
            </a:r>
            <a:r>
              <a:rPr lang="en-US" sz="1200" b="1" dirty="0">
                <a:solidFill>
                  <a:schemeClr val="tx1"/>
                </a:solidFill>
              </a:rPr>
              <a:t>market price risks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7A0453EC-56E9-39EB-EB67-73BD824D835D}"/>
              </a:ext>
            </a:extLst>
          </p:cNvPr>
          <p:cNvSpPr/>
          <p:nvPr/>
        </p:nvSpPr>
        <p:spPr>
          <a:xfrm>
            <a:off x="952685" y="5435347"/>
            <a:ext cx="4708736" cy="539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chemeClr val="tx1"/>
                </a:solidFill>
              </a:rPr>
              <a:t>High </a:t>
            </a:r>
            <a:r>
              <a:rPr lang="en-US" sz="1200" b="1" dirty="0">
                <a:solidFill>
                  <a:schemeClr val="tx1"/>
                </a:solidFill>
              </a:rPr>
              <a:t>cost of capital </a:t>
            </a:r>
            <a:r>
              <a:rPr lang="en-US" sz="1200" dirty="0">
                <a:solidFill>
                  <a:schemeClr val="tx1"/>
                </a:solidFill>
              </a:rPr>
              <a:t>and lack of </a:t>
            </a:r>
            <a:r>
              <a:rPr lang="en-US" sz="1200" b="1" dirty="0">
                <a:solidFill>
                  <a:schemeClr val="tx1"/>
                </a:solidFill>
              </a:rPr>
              <a:t>infrastructure</a:t>
            </a:r>
            <a:r>
              <a:rPr lang="en-US" sz="1200" dirty="0">
                <a:solidFill>
                  <a:schemeClr val="tx1"/>
                </a:solidFill>
              </a:rPr>
              <a:t> constitute key project development barriers.</a:t>
            </a:r>
          </a:p>
        </p:txBody>
      </p:sp>
    </p:spTree>
    <p:extLst>
      <p:ext uri="{BB962C8B-B14F-4D97-AF65-F5344CB8AC3E}">
        <p14:creationId xmlns:p14="http://schemas.microsoft.com/office/powerpoint/2010/main" val="3998383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D7C7B-95FC-07A8-E761-546D66066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F91E8D4-A8E6-8245-9500-9D5C2458B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C976C45-B972-0541-21F2-98CC5F1E4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31BB3-D311-1FEB-8B7A-97DB953E47E0}"/>
              </a:ext>
            </a:extLst>
          </p:cNvPr>
          <p:cNvSpPr txBox="1">
            <a:spLocks/>
          </p:cNvSpPr>
          <p:nvPr/>
        </p:nvSpPr>
        <p:spPr>
          <a:xfrm>
            <a:off x="287701" y="6300028"/>
            <a:ext cx="3474720" cy="1231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rPr>
              <a:t>April</a:t>
            </a:r>
            <a:r>
              <a:rPr lang="en-DE" sz="800">
                <a:solidFill>
                  <a:schemeClr val="bg1">
                    <a:lumMod val="50000"/>
                  </a:schemeClr>
                </a:solidFill>
                <a:latin typeface="Satoshi" panose="020B0604020202020204" charset="0"/>
              </a:rPr>
              <a:t> 2025</a:t>
            </a:r>
            <a:endParaRPr lang="en-US" sz="800">
              <a:solidFill>
                <a:schemeClr val="bg1">
                  <a:lumMod val="50000"/>
                </a:schemeClr>
              </a:solidFill>
              <a:latin typeface="Satoshi" panose="020B0604020202020204" charset="0"/>
            </a:endParaRPr>
          </a:p>
        </p:txBody>
      </p:sp>
      <p:pic>
        <p:nvPicPr>
          <p:cNvPr id="11" name="Picture 10" descr="A group of people wearing hard hats&#10;&#10;AI-generated content may be incorrect.">
            <a:extLst>
              <a:ext uri="{FF2B5EF4-FFF2-40B4-BE49-F238E27FC236}">
                <a16:creationId xmlns:a16="http://schemas.microsoft.com/office/drawing/2014/main" id="{17691D7F-DCE7-76E7-B646-07CFEFBE5F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3" t="10959" r="6953" b="10959"/>
          <a:stretch/>
        </p:blipFill>
        <p:spPr>
          <a:xfrm>
            <a:off x="1" y="-1"/>
            <a:ext cx="12204876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D76B89-2C6D-4157-DB28-73E68B6660F5}"/>
              </a:ext>
            </a:extLst>
          </p:cNvPr>
          <p:cNvSpPr/>
          <p:nvPr/>
        </p:nvSpPr>
        <p:spPr>
          <a:xfrm>
            <a:off x="-1" y="-1"/>
            <a:ext cx="12204875" cy="6858001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3D9D14-23A4-44D5-B88A-81879BE9BDC1}"/>
              </a:ext>
            </a:extLst>
          </p:cNvPr>
          <p:cNvSpPr>
            <a:spLocks/>
          </p:cNvSpPr>
          <p:nvPr/>
        </p:nvSpPr>
        <p:spPr>
          <a:xfrm>
            <a:off x="1" y="0"/>
            <a:ext cx="12192000" cy="2442166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29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9AF174-EF88-27BB-AF42-D86B2B79093F}"/>
              </a:ext>
            </a:extLst>
          </p:cNvPr>
          <p:cNvSpPr>
            <a:spLocks/>
          </p:cNvSpPr>
          <p:nvPr/>
        </p:nvSpPr>
        <p:spPr>
          <a:xfrm rot="10800000">
            <a:off x="-2" y="4087905"/>
            <a:ext cx="12192001" cy="276627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8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A829F46-7A63-FBE4-9929-92E4FD986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049" y="639912"/>
            <a:ext cx="2703834" cy="412799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02EB194F-1A31-AFD3-82FF-375ED4A72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49" y="3552107"/>
            <a:ext cx="2763190" cy="198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</a:pPr>
            <a:r>
              <a:rPr lang="en-GB" altLang="de-DE" sz="1200" b="1" dirty="0">
                <a:solidFill>
                  <a:schemeClr val="bg1"/>
                </a:solidFill>
                <a:latin typeface="Satoshi" panose="020B0604020202020204"/>
                <a:ea typeface="Calibri" panose="020F0502020204030204" pitchFamily="34" charset="0"/>
                <a:cs typeface="Arial" panose="020B0604020202020204" pitchFamily="34" charset="0"/>
              </a:rPr>
              <a:t>Julian Reul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1000" dirty="0">
                <a:solidFill>
                  <a:schemeClr val="bg1"/>
                </a:solidFill>
                <a:latin typeface="Satoshi" panose="020B0604020202020204"/>
                <a:ea typeface="Calibri" panose="020F0502020204030204" pitchFamily="34" charset="0"/>
                <a:cs typeface="Arial" panose="020B0604020202020204" pitchFamily="34" charset="0"/>
              </a:rPr>
              <a:t>Program Lead Research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z="1000" dirty="0">
              <a:solidFill>
                <a:schemeClr val="bg1"/>
              </a:solidFill>
              <a:latin typeface="Satoshi" panose="020B060402020202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>
                <a:solidFill>
                  <a:schemeClr val="bg1"/>
                </a:solidFill>
                <a:latin typeface="Satoshi" panose="020B0604020202020204"/>
                <a:ea typeface="Calibri" panose="020F0502020204030204" pitchFamily="34" charset="0"/>
                <a:cs typeface="Arial" panose="020B0604020202020204" pitchFamily="34" charset="0"/>
              </a:rPr>
              <a:t>T: +49 40 36197500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>
                <a:solidFill>
                  <a:schemeClr val="bg1"/>
                </a:solidFill>
                <a:latin typeface="Satoshi" panose="020B0604020202020204"/>
                <a:ea typeface="Calibri" panose="020F0502020204030204" pitchFamily="34" charset="0"/>
                <a:cs typeface="Arial" panose="020B0604020202020204" pitchFamily="34" charset="0"/>
              </a:rPr>
              <a:t>E: </a:t>
            </a:r>
            <a:r>
              <a:rPr lang="en-GB" altLang="de-DE" sz="1000" dirty="0">
                <a:solidFill>
                  <a:schemeClr val="bg1"/>
                </a:solidFill>
                <a:latin typeface="Satoshi" panose="020B0604020202020204"/>
                <a:ea typeface="Calibri" panose="020F0502020204030204" pitchFamily="34" charset="0"/>
                <a:cs typeface="Arial" panose="020B0604020202020204" pitchFamily="34" charset="0"/>
              </a:rPr>
              <a:t>julian.reul@h2-global.org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1000" dirty="0">
              <a:solidFill>
                <a:schemeClr val="bg1"/>
              </a:solidFill>
              <a:latin typeface="Satoshi" panose="020B060402020202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>
                <a:solidFill>
                  <a:schemeClr val="bg1"/>
                </a:solidFill>
                <a:latin typeface="Satoshi" panose="020B0604020202020204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www.h2-global.org</a:t>
            </a:r>
            <a:endParaRPr lang="de-DE" altLang="de-DE" sz="1000" dirty="0">
              <a:solidFill>
                <a:schemeClr val="bg1"/>
              </a:solidFill>
              <a:latin typeface="Satoshi" panose="020B060402020202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>
                <a:solidFill>
                  <a:schemeClr val="bg1"/>
                </a:solidFill>
                <a:latin typeface="Satoshi" panose="020B0604020202020204"/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H2Global library</a:t>
            </a:r>
            <a:endParaRPr lang="de-DE" altLang="de-DE" sz="1000" dirty="0">
              <a:solidFill>
                <a:schemeClr val="bg1"/>
              </a:solidFill>
              <a:latin typeface="Satoshi" panose="020B060402020202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32818EED-661D-A94C-FE1A-265DBEEF9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49" y="5710738"/>
            <a:ext cx="3278021" cy="61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de-DE" sz="800" dirty="0">
                <a:solidFill>
                  <a:schemeClr val="bg1"/>
                </a:solidFill>
                <a:latin typeface="Satoshi" panose="020B0604020202020204"/>
                <a:ea typeface="Calibri" panose="020F0502020204030204" pitchFamily="34" charset="0"/>
                <a:cs typeface="Arial" panose="020B0604020202020204" pitchFamily="34" charset="0"/>
              </a:rPr>
              <a:t>Copyright ©2025 H2Global Stiftung. All rights reserved.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altLang="de-DE" sz="800" dirty="0">
                <a:solidFill>
                  <a:schemeClr val="bg1"/>
                </a:solidFill>
                <a:latin typeface="Satoshi" panose="020B0604020202020204"/>
                <a:ea typeface="Calibri" panose="020F0502020204030204" pitchFamily="34" charset="0"/>
                <a:cs typeface="Arial" panose="020B0604020202020204" pitchFamily="34" charset="0"/>
              </a:rPr>
              <a:t>Disclaimer: This publication is for informational purposes only and does not constitute any warranty, guarantee, or liability for H2Global Stiftung, its subsidiaries, or affiliates. </a:t>
            </a:r>
          </a:p>
        </p:txBody>
      </p:sp>
    </p:spTree>
    <p:extLst>
      <p:ext uri="{BB962C8B-B14F-4D97-AF65-F5344CB8AC3E}">
        <p14:creationId xmlns:p14="http://schemas.microsoft.com/office/powerpoint/2010/main" val="252486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0A163-A441-C7EE-B6F9-BA81F22D2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B4D0FF4D-023D-C9F2-47BA-BAEF557D90EC}"/>
              </a:ext>
            </a:extLst>
          </p:cNvPr>
          <p:cNvSpPr>
            <a:spLocks/>
          </p:cNvSpPr>
          <p:nvPr/>
        </p:nvSpPr>
        <p:spPr>
          <a:xfrm rot="5400000">
            <a:off x="3561208" y="-2390107"/>
            <a:ext cx="4765208" cy="11887632"/>
          </a:xfrm>
          <a:prstGeom prst="round2SameRect">
            <a:avLst>
              <a:gd name="adj1" fmla="val 9920"/>
              <a:gd name="adj2" fmla="val 0"/>
            </a:avLst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9A4F854A-E0A3-144C-7E2C-C113DDA136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75" t="8682" r="26256" b="14901"/>
          <a:stretch/>
        </p:blipFill>
        <p:spPr>
          <a:xfrm>
            <a:off x="3579264" y="1187351"/>
            <a:ext cx="3899610" cy="4075537"/>
          </a:xfrm>
          <a:prstGeom prst="rect">
            <a:avLst/>
          </a:prstGeom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F65C37A-DED8-7B82-D4E7-90BFFE6B052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65C37A-DED8-7B82-D4E7-90BFFE6B05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774D9595-3E51-636C-866B-15E81088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8600506" cy="900113"/>
          </a:xfrm>
        </p:spPr>
        <p:txBody>
          <a:bodyPr vert="horz"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Satoshi"/>
              </a:rPr>
              <a:t>Kenya's hydrogen opportunity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19303-5AFF-E25A-BE60-455FAFE431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BDEC1B0F-600A-3EE4-F286-E533B1C25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E1CA8-46D5-4FC8-DADD-2865BA821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DD05D07-860E-3F2D-D669-40EC6051825C}"/>
              </a:ext>
            </a:extLst>
          </p:cNvPr>
          <p:cNvSpPr txBox="1"/>
          <p:nvPr/>
        </p:nvSpPr>
        <p:spPr>
          <a:xfrm>
            <a:off x="458490" y="157296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Opportunities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FE6D403-DC36-F63D-6362-7BD78BAF8EFE}"/>
              </a:ext>
            </a:extLst>
          </p:cNvPr>
          <p:cNvSpPr/>
          <p:nvPr/>
        </p:nvSpPr>
        <p:spPr>
          <a:xfrm>
            <a:off x="8340727" y="1427728"/>
            <a:ext cx="3373734" cy="369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chemeClr val="tx1"/>
                </a:solidFill>
              </a:rPr>
              <a:t>Kenya’s hydrogen strategy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63E4CFBB-74BA-5CDC-64A4-EE2ECCC3DD98}"/>
              </a:ext>
            </a:extLst>
          </p:cNvPr>
          <p:cNvGrpSpPr/>
          <p:nvPr/>
        </p:nvGrpSpPr>
        <p:grpSpPr>
          <a:xfrm>
            <a:off x="8431561" y="1880701"/>
            <a:ext cx="612000" cy="612000"/>
            <a:chOff x="10169836" y="2201294"/>
            <a:chExt cx="612000" cy="612000"/>
          </a:xfrm>
        </p:grpSpPr>
        <p:sp>
          <p:nvSpPr>
            <p:cNvPr id="25" name="Halbbogen 24">
              <a:extLst>
                <a:ext uri="{FF2B5EF4-FFF2-40B4-BE49-F238E27FC236}">
                  <a16:creationId xmlns:a16="http://schemas.microsoft.com/office/drawing/2014/main" id="{DE62BA3C-412C-2BB7-63B8-7348B9C004F7}"/>
                </a:ext>
              </a:extLst>
            </p:cNvPr>
            <p:cNvSpPr/>
            <p:nvPr/>
          </p:nvSpPr>
          <p:spPr>
            <a:xfrm>
              <a:off x="10169836" y="2201294"/>
              <a:ext cx="612000" cy="612000"/>
            </a:xfrm>
            <a:prstGeom prst="blockArc">
              <a:avLst>
                <a:gd name="adj1" fmla="val 10800000"/>
                <a:gd name="adj2" fmla="val 0"/>
                <a:gd name="adj3" fmla="val 21604"/>
              </a:avLst>
            </a:prstGeom>
            <a:solidFill>
              <a:srgbClr val="C1F3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Halbbogen 25">
              <a:extLst>
                <a:ext uri="{FF2B5EF4-FFF2-40B4-BE49-F238E27FC236}">
                  <a16:creationId xmlns:a16="http://schemas.microsoft.com/office/drawing/2014/main" id="{2084F0DD-07F1-8C79-5EED-471D486E3560}"/>
                </a:ext>
              </a:extLst>
            </p:cNvPr>
            <p:cNvSpPr/>
            <p:nvPr/>
          </p:nvSpPr>
          <p:spPr>
            <a:xfrm>
              <a:off x="10169836" y="2201294"/>
              <a:ext cx="612000" cy="612000"/>
            </a:xfrm>
            <a:prstGeom prst="blockArc">
              <a:avLst>
                <a:gd name="adj1" fmla="val 10800000"/>
                <a:gd name="adj2" fmla="val 14090504"/>
                <a:gd name="adj3" fmla="val 21739"/>
              </a:avLst>
            </a:prstGeom>
            <a:solidFill>
              <a:srgbClr val="30D5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D5C17213-61EA-DA1B-B6F0-DBED2E67F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388667" y="2383349"/>
              <a:ext cx="87169" cy="1239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07020B37-0708-21A2-6E63-C386C5E99B3B}"/>
              </a:ext>
            </a:extLst>
          </p:cNvPr>
          <p:cNvSpPr/>
          <p:nvPr/>
        </p:nvSpPr>
        <p:spPr>
          <a:xfrm>
            <a:off x="9137232" y="1927177"/>
            <a:ext cx="1538641" cy="369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2023 – 2027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67519BF3-4489-C86F-B3DD-7A7EFF7D2CB2}"/>
              </a:ext>
            </a:extLst>
          </p:cNvPr>
          <p:cNvGrpSpPr/>
          <p:nvPr/>
        </p:nvGrpSpPr>
        <p:grpSpPr>
          <a:xfrm>
            <a:off x="8445938" y="3359810"/>
            <a:ext cx="612000" cy="612000"/>
            <a:chOff x="10552151" y="2977141"/>
            <a:chExt cx="612000" cy="612000"/>
          </a:xfrm>
        </p:grpSpPr>
        <p:sp>
          <p:nvSpPr>
            <p:cNvPr id="31" name="Halbbogen 30">
              <a:extLst>
                <a:ext uri="{FF2B5EF4-FFF2-40B4-BE49-F238E27FC236}">
                  <a16:creationId xmlns:a16="http://schemas.microsoft.com/office/drawing/2014/main" id="{F90A62A3-6FD4-E156-6E68-364E71A99433}"/>
                </a:ext>
              </a:extLst>
            </p:cNvPr>
            <p:cNvSpPr/>
            <p:nvPr/>
          </p:nvSpPr>
          <p:spPr>
            <a:xfrm>
              <a:off x="10552151" y="2977141"/>
              <a:ext cx="612000" cy="612000"/>
            </a:xfrm>
            <a:prstGeom prst="blockArc">
              <a:avLst>
                <a:gd name="adj1" fmla="val 10800000"/>
                <a:gd name="adj2" fmla="val 0"/>
                <a:gd name="adj3" fmla="val 21604"/>
              </a:avLst>
            </a:prstGeom>
            <a:solidFill>
              <a:srgbClr val="C1F3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Halbbogen 31">
              <a:extLst>
                <a:ext uri="{FF2B5EF4-FFF2-40B4-BE49-F238E27FC236}">
                  <a16:creationId xmlns:a16="http://schemas.microsoft.com/office/drawing/2014/main" id="{C2DB45C4-4998-ECB5-DC08-F4CAFA4CFB81}"/>
                </a:ext>
              </a:extLst>
            </p:cNvPr>
            <p:cNvSpPr/>
            <p:nvPr/>
          </p:nvSpPr>
          <p:spPr>
            <a:xfrm>
              <a:off x="10552151" y="2977141"/>
              <a:ext cx="612000" cy="612000"/>
            </a:xfrm>
            <a:prstGeom prst="blockArc">
              <a:avLst>
                <a:gd name="adj1" fmla="val 10800000"/>
                <a:gd name="adj2" fmla="val 19112212"/>
                <a:gd name="adj3" fmla="val 21566"/>
              </a:avLst>
            </a:prstGeom>
            <a:solidFill>
              <a:srgbClr val="30D5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3A0CCD4A-80F7-405F-9C17-75710B976A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58151" y="3180553"/>
              <a:ext cx="110644" cy="102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867EC887-8B2F-FB76-C49D-F3D4663524D7}"/>
              </a:ext>
            </a:extLst>
          </p:cNvPr>
          <p:cNvSpPr/>
          <p:nvPr/>
        </p:nvSpPr>
        <p:spPr>
          <a:xfrm>
            <a:off x="9149268" y="3400742"/>
            <a:ext cx="1740209" cy="369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2028 – 2032 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FBBFA51-674B-3846-2891-65EF9F48AF89}"/>
              </a:ext>
            </a:extLst>
          </p:cNvPr>
          <p:cNvGrpSpPr/>
          <p:nvPr/>
        </p:nvGrpSpPr>
        <p:grpSpPr>
          <a:xfrm>
            <a:off x="8445938" y="4801650"/>
            <a:ext cx="612000" cy="612000"/>
            <a:chOff x="10616947" y="4055828"/>
            <a:chExt cx="612000" cy="612000"/>
          </a:xfrm>
        </p:grpSpPr>
        <p:sp>
          <p:nvSpPr>
            <p:cNvPr id="35" name="Halbbogen 34">
              <a:extLst>
                <a:ext uri="{FF2B5EF4-FFF2-40B4-BE49-F238E27FC236}">
                  <a16:creationId xmlns:a16="http://schemas.microsoft.com/office/drawing/2014/main" id="{EB2D9E17-F633-D744-AA5B-7BD9E49B7EF6}"/>
                </a:ext>
              </a:extLst>
            </p:cNvPr>
            <p:cNvSpPr/>
            <p:nvPr/>
          </p:nvSpPr>
          <p:spPr>
            <a:xfrm>
              <a:off x="10616947" y="4055828"/>
              <a:ext cx="612000" cy="612000"/>
            </a:xfrm>
            <a:prstGeom prst="blockArc">
              <a:avLst>
                <a:gd name="adj1" fmla="val 10800000"/>
                <a:gd name="adj2" fmla="val 0"/>
                <a:gd name="adj3" fmla="val 21604"/>
              </a:avLst>
            </a:prstGeom>
            <a:solidFill>
              <a:srgbClr val="30D5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FF08EA36-A8E2-37CE-25C1-A762EA369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22947" y="4361828"/>
              <a:ext cx="14818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hteck 37">
            <a:extLst>
              <a:ext uri="{FF2B5EF4-FFF2-40B4-BE49-F238E27FC236}">
                <a16:creationId xmlns:a16="http://schemas.microsoft.com/office/drawing/2014/main" id="{4A36E555-15D0-FAE5-8151-7081989AD274}"/>
              </a:ext>
            </a:extLst>
          </p:cNvPr>
          <p:cNvSpPr/>
          <p:nvPr/>
        </p:nvSpPr>
        <p:spPr>
          <a:xfrm>
            <a:off x="9149268" y="4847962"/>
            <a:ext cx="1952991" cy="369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2032 and beyond</a:t>
            </a:r>
          </a:p>
        </p:txBody>
      </p:sp>
      <p:sp>
        <p:nvSpPr>
          <p:cNvPr id="11" name="Rechteck 20">
            <a:extLst>
              <a:ext uri="{FF2B5EF4-FFF2-40B4-BE49-F238E27FC236}">
                <a16:creationId xmlns:a16="http://schemas.microsoft.com/office/drawing/2014/main" id="{E89583C3-45DD-603D-79AE-D2D0EA33160B}"/>
              </a:ext>
            </a:extLst>
          </p:cNvPr>
          <p:cNvSpPr/>
          <p:nvPr/>
        </p:nvSpPr>
        <p:spPr>
          <a:xfrm>
            <a:off x="468130" y="2152802"/>
            <a:ext cx="2658417" cy="276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Local value creation and economic development.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Increased independence from global fertilizer markets.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Industrial decarbonization across key sectors, including fertilizer production, mining operations, and steel manufacturing.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Enhanced energy infrastructure and improved access to energy.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53BF7E6B-7EB1-F826-20C0-E0ACB50F3EDD}"/>
              </a:ext>
            </a:extLst>
          </p:cNvPr>
          <p:cNvSpPr/>
          <p:nvPr/>
        </p:nvSpPr>
        <p:spPr>
          <a:xfrm>
            <a:off x="3566907" y="5215576"/>
            <a:ext cx="2952690" cy="630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Kenya as a </a:t>
            </a:r>
            <a:r>
              <a:rPr lang="en-US" sz="1600" b="1" i="1" dirty="0">
                <a:solidFill>
                  <a:schemeClr val="tx1"/>
                </a:solidFill>
              </a:rPr>
              <a:t>front runner </a:t>
            </a:r>
            <a:r>
              <a:rPr lang="en-US" sz="1600" dirty="0">
                <a:solidFill>
                  <a:schemeClr val="tx1"/>
                </a:solidFill>
              </a:rPr>
              <a:t>in the African hydrogen economy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653A1B3-F865-717D-065D-E021D47C935F}"/>
              </a:ext>
            </a:extLst>
          </p:cNvPr>
          <p:cNvSpPr/>
          <p:nvPr/>
        </p:nvSpPr>
        <p:spPr>
          <a:xfrm>
            <a:off x="6425571" y="3014636"/>
            <a:ext cx="488358" cy="50912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7FD222-781B-8D55-FBDB-A3DA7303677F}"/>
              </a:ext>
            </a:extLst>
          </p:cNvPr>
          <p:cNvCxnSpPr>
            <a:stCxn id="22" idx="2"/>
          </p:cNvCxnSpPr>
          <p:nvPr/>
        </p:nvCxnSpPr>
        <p:spPr>
          <a:xfrm>
            <a:off x="6669750" y="3523758"/>
            <a:ext cx="0" cy="201373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319E468-8BA7-EC4D-F642-19DEC9E95F96}"/>
              </a:ext>
            </a:extLst>
          </p:cNvPr>
          <p:cNvGrpSpPr/>
          <p:nvPr/>
        </p:nvGrpSpPr>
        <p:grpSpPr>
          <a:xfrm>
            <a:off x="6514962" y="5372877"/>
            <a:ext cx="317500" cy="317500"/>
            <a:chOff x="6576747" y="5372877"/>
            <a:chExt cx="317500" cy="3175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0FA6AD-9EAB-5DBE-A655-E953E9135945}"/>
                </a:ext>
              </a:extLst>
            </p:cNvPr>
            <p:cNvSpPr/>
            <p:nvPr/>
          </p:nvSpPr>
          <p:spPr>
            <a:xfrm>
              <a:off x="6633897" y="5428481"/>
              <a:ext cx="203200" cy="203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8CC1ED7-BD1F-1FFD-86D4-BED395854F72}"/>
                </a:ext>
              </a:extLst>
            </p:cNvPr>
            <p:cNvSpPr/>
            <p:nvPr/>
          </p:nvSpPr>
          <p:spPr>
            <a:xfrm>
              <a:off x="6576747" y="5372877"/>
              <a:ext cx="317500" cy="317500"/>
            </a:xfrm>
            <a:prstGeom prst="ellipse">
              <a:avLst/>
            </a:prstGeom>
            <a:solidFill>
              <a:schemeClr val="accent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Rechteck 20">
            <a:extLst>
              <a:ext uri="{FF2B5EF4-FFF2-40B4-BE49-F238E27FC236}">
                <a16:creationId xmlns:a16="http://schemas.microsoft.com/office/drawing/2014/main" id="{D6B7FBF7-8D63-EA60-1F82-94066AD7227A}"/>
              </a:ext>
            </a:extLst>
          </p:cNvPr>
          <p:cNvSpPr/>
          <p:nvPr/>
        </p:nvSpPr>
        <p:spPr>
          <a:xfrm>
            <a:off x="8337890" y="2399289"/>
            <a:ext cx="3096242" cy="1016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Domestic market development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Renewable fertilizer production target: 100,000 tons per year</a:t>
            </a:r>
          </a:p>
        </p:txBody>
      </p:sp>
      <p:sp>
        <p:nvSpPr>
          <p:cNvPr id="39" name="Rechteck 20">
            <a:extLst>
              <a:ext uri="{FF2B5EF4-FFF2-40B4-BE49-F238E27FC236}">
                <a16:creationId xmlns:a16="http://schemas.microsoft.com/office/drawing/2014/main" id="{381ADF19-EB81-5F04-C301-5CF0C60AF3AA}"/>
              </a:ext>
            </a:extLst>
          </p:cNvPr>
          <p:cNvSpPr/>
          <p:nvPr/>
        </p:nvSpPr>
        <p:spPr>
          <a:xfrm>
            <a:off x="8352838" y="3786516"/>
            <a:ext cx="3096242" cy="1016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Domestic market growth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Renewable fertilizer production target: &gt;300,000 tons per year</a:t>
            </a:r>
          </a:p>
        </p:txBody>
      </p:sp>
      <p:sp>
        <p:nvSpPr>
          <p:cNvPr id="40" name="Rechteck 20">
            <a:extLst>
              <a:ext uri="{FF2B5EF4-FFF2-40B4-BE49-F238E27FC236}">
                <a16:creationId xmlns:a16="http://schemas.microsoft.com/office/drawing/2014/main" id="{B94D8BE4-FDB5-391B-960B-5E919829F324}"/>
              </a:ext>
            </a:extLst>
          </p:cNvPr>
          <p:cNvSpPr/>
          <p:nvPr/>
        </p:nvSpPr>
        <p:spPr>
          <a:xfrm>
            <a:off x="8377287" y="5263010"/>
            <a:ext cx="3228796" cy="49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Domestic and export market growth 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42CEB9E6-0392-DEC9-0CDF-8330A4094140}"/>
              </a:ext>
            </a:extLst>
          </p:cNvPr>
          <p:cNvSpPr/>
          <p:nvPr/>
        </p:nvSpPr>
        <p:spPr>
          <a:xfrm>
            <a:off x="3390900" y="3359810"/>
            <a:ext cx="431638" cy="41064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B6303213-0F05-4236-4170-C72688D6FD97}"/>
              </a:ext>
            </a:extLst>
          </p:cNvPr>
          <p:cNvSpPr/>
          <p:nvPr/>
        </p:nvSpPr>
        <p:spPr>
          <a:xfrm>
            <a:off x="7635617" y="3359810"/>
            <a:ext cx="431638" cy="41064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165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8DBF6-4A8E-7502-9025-75EC79618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6CC718A1-CA53-B1D0-D937-EEAD1D2A889C}"/>
              </a:ext>
            </a:extLst>
          </p:cNvPr>
          <p:cNvSpPr>
            <a:spLocks/>
          </p:cNvSpPr>
          <p:nvPr/>
        </p:nvSpPr>
        <p:spPr>
          <a:xfrm rot="5400000">
            <a:off x="3698368" y="-2398060"/>
            <a:ext cx="4490888" cy="11887632"/>
          </a:xfrm>
          <a:prstGeom prst="round2SameRect">
            <a:avLst>
              <a:gd name="adj1" fmla="val 9920"/>
              <a:gd name="adj2" fmla="val 0"/>
            </a:avLst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3C99EA2-9931-C5DF-D294-E5E6381BBE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C99EA2-9931-C5DF-D294-E5E6381BBE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79A5078C-5CB3-6249-D6D4-DB7CB719E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11541258" cy="900113"/>
          </a:xfrm>
        </p:spPr>
        <p:txBody>
          <a:bodyPr vert="horz">
            <a:normAutofit/>
          </a:bodyPr>
          <a:lstStyle/>
          <a:p>
            <a:r>
              <a:rPr lang="en-US">
                <a:solidFill>
                  <a:schemeClr val="tx2"/>
                </a:solidFill>
                <a:latin typeface="Satoshi"/>
              </a:rPr>
              <a:t>Building viable business cases for renewable hydrogen in Kenya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EBE7F1-82D6-5E20-FFE5-48D4F3FA6C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EC6677F2-9384-2847-5BC4-844533922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Renewable Ammonia: Kenya’s Business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AC638-3538-DE1F-D536-465988C0B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5CFB45-41F0-4B22-2414-D28D1B960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00311"/>
            <a:ext cx="3269399" cy="449088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8ED7952-BEF2-DD42-5D18-2D039A96EBB3}"/>
              </a:ext>
            </a:extLst>
          </p:cNvPr>
          <p:cNvSpPr/>
          <p:nvPr/>
        </p:nvSpPr>
        <p:spPr>
          <a:xfrm>
            <a:off x="3762421" y="1660320"/>
            <a:ext cx="3118511" cy="626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tx1"/>
                </a:solidFill>
              </a:rPr>
              <a:t>Current hydrogen projects in Kenya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AAE9D22-EF92-84D2-D7E5-0842A03780BC}"/>
              </a:ext>
            </a:extLst>
          </p:cNvPr>
          <p:cNvSpPr/>
          <p:nvPr/>
        </p:nvSpPr>
        <p:spPr>
          <a:xfrm>
            <a:off x="8057351" y="1660320"/>
            <a:ext cx="2958657" cy="626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tx1"/>
                </a:solidFill>
              </a:rPr>
              <a:t>Advancing Kenya's hydrogen economy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hteck 20">
            <a:extLst>
              <a:ext uri="{FF2B5EF4-FFF2-40B4-BE49-F238E27FC236}">
                <a16:creationId xmlns:a16="http://schemas.microsoft.com/office/drawing/2014/main" id="{9883889F-4A65-1A9B-C791-E473D7143342}"/>
              </a:ext>
            </a:extLst>
          </p:cNvPr>
          <p:cNvSpPr/>
          <p:nvPr/>
        </p:nvSpPr>
        <p:spPr>
          <a:xfrm>
            <a:off x="3762421" y="2601964"/>
            <a:ext cx="3175799" cy="276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Current projects focus on renewable fertilizer production.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4/5 projects are still in the feasibility stage.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Talus Renewables is the only operational project, producing renewable fertilizer at a small scale.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Planned projects are </a:t>
            </a:r>
            <a:r>
              <a:rPr lang="en-GB" sz="1600" noProof="0" dirty="0" err="1">
                <a:solidFill>
                  <a:schemeClr val="tx1"/>
                </a:solidFill>
                <a:latin typeface="Satoshi" pitchFamily="2" charset="77"/>
              </a:rPr>
              <a:t>centered</a:t>
            </a: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 around Lake Naivasha and Mombasa.</a:t>
            </a:r>
          </a:p>
        </p:txBody>
      </p:sp>
      <p:sp>
        <p:nvSpPr>
          <p:cNvPr id="9" name="Rechteck 20">
            <a:extLst>
              <a:ext uri="{FF2B5EF4-FFF2-40B4-BE49-F238E27FC236}">
                <a16:creationId xmlns:a16="http://schemas.microsoft.com/office/drawing/2014/main" id="{1628472B-ECB4-E7C1-8F40-44DE1724EDCA}"/>
              </a:ext>
            </a:extLst>
          </p:cNvPr>
          <p:cNvSpPr/>
          <p:nvPr/>
        </p:nvSpPr>
        <p:spPr>
          <a:xfrm>
            <a:off x="8057351" y="2601964"/>
            <a:ext cx="3269399" cy="276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What do </a:t>
            </a:r>
            <a:r>
              <a:rPr lang="en-GB" sz="1600" b="1" noProof="0" dirty="0">
                <a:solidFill>
                  <a:schemeClr val="tx1"/>
                </a:solidFill>
                <a:latin typeface="Satoshi" pitchFamily="2" charset="77"/>
              </a:rPr>
              <a:t>viable business cases </a:t>
            </a: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for renewable hydrogen in Kenya look like?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Where should new renewable hydrogen </a:t>
            </a:r>
            <a:r>
              <a:rPr lang="en-GB" sz="1600" b="1" noProof="0" dirty="0">
                <a:solidFill>
                  <a:schemeClr val="tx1"/>
                </a:solidFill>
                <a:latin typeface="Satoshi" pitchFamily="2" charset="77"/>
              </a:rPr>
              <a:t>projects be located</a:t>
            </a: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What are </a:t>
            </a:r>
            <a:r>
              <a:rPr lang="en-GB" sz="1600" b="1" noProof="0" dirty="0">
                <a:solidFill>
                  <a:schemeClr val="tx1"/>
                </a:solidFill>
                <a:latin typeface="Satoshi" pitchFamily="2" charset="77"/>
              </a:rPr>
              <a:t>success factors </a:t>
            </a:r>
            <a:r>
              <a:rPr lang="en-GB" sz="1600" noProof="0" dirty="0">
                <a:solidFill>
                  <a:schemeClr val="tx1"/>
                </a:solidFill>
                <a:latin typeface="Satoshi" pitchFamily="2" charset="77"/>
              </a:rPr>
              <a:t>for new hydrogen projects?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BB63A1-88D8-3552-6692-FF35235E4CEE}"/>
              </a:ext>
            </a:extLst>
          </p:cNvPr>
          <p:cNvSpPr/>
          <p:nvPr/>
        </p:nvSpPr>
        <p:spPr>
          <a:xfrm>
            <a:off x="7253322" y="3292325"/>
            <a:ext cx="431638" cy="41064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07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F5723-93DA-4931-DBFD-621FD3868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5B67F6-A7CE-1B2C-925A-AC0F6BB877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C7308E06-2183-32C4-AAFF-5A456A451E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7308E06-2183-32C4-AAFF-5A456A451E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309A2F2-9878-8452-8E17-ABA534CA9C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01334" y="0"/>
            <a:ext cx="6390666" cy="68579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0F9553-7544-39AB-41DF-B8309F48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38" y="2504350"/>
            <a:ext cx="4652888" cy="1531868"/>
          </a:xfrm>
        </p:spPr>
        <p:txBody>
          <a:bodyPr vert="horz">
            <a:normAutofit/>
          </a:bodyPr>
          <a:lstStyle/>
          <a:p>
            <a:r>
              <a:rPr lang="en-US" sz="4800" b="1" noProof="1">
                <a:solidFill>
                  <a:schemeClr val="bg1"/>
                </a:solidFill>
              </a:rPr>
              <a:t>Our research</a:t>
            </a:r>
          </a:p>
        </p:txBody>
      </p:sp>
    </p:spTree>
    <p:extLst>
      <p:ext uri="{BB962C8B-B14F-4D97-AF65-F5344CB8AC3E}">
        <p14:creationId xmlns:p14="http://schemas.microsoft.com/office/powerpoint/2010/main" val="3803845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7B5F8-0155-04A8-559C-07854F4C9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056317B-F803-7A56-6BC0-FE5A8867DF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056317B-F803-7A56-6BC0-FE5A8867DF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CFD56DFC-4E21-50C5-A342-C72B98F7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267562"/>
            <a:ext cx="8600506" cy="900113"/>
          </a:xfrm>
        </p:spPr>
        <p:txBody>
          <a:bodyPr vert="horz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Methodology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B43DC3-2926-2A9B-C2A8-53D1DB0E30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2846AB31-2CFF-C448-6AE1-85C1D2706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82A7-8BF7-260F-DCB6-C918AAD83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AC79A771-7800-43C9-8478-134C05896F9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8" name="Grafik 37" descr="Ein Bild, das Text, Karte enthält.&#10;&#10;KI-generierte Inhalte können fehlerhaft sein.">
            <a:extLst>
              <a:ext uri="{FF2B5EF4-FFF2-40B4-BE49-F238E27FC236}">
                <a16:creationId xmlns:a16="http://schemas.microsoft.com/office/drawing/2014/main" id="{636D03FE-72D5-BBD1-B5A6-71AB79263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29" y="522300"/>
            <a:ext cx="2825118" cy="3451646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C6AF991A-6F98-B161-5C29-8930A847B3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111" t="16882" r="20878" b="16337"/>
          <a:stretch/>
        </p:blipFill>
        <p:spPr>
          <a:xfrm>
            <a:off x="6246123" y="1091573"/>
            <a:ext cx="1808622" cy="1255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15000"/>
              </a:srgbClr>
            </a:outerShdw>
          </a:effectLst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33EA2A9B-F11F-793F-1D94-3E9977246A3E}"/>
              </a:ext>
            </a:extLst>
          </p:cNvPr>
          <p:cNvSpPr/>
          <p:nvPr/>
        </p:nvSpPr>
        <p:spPr>
          <a:xfrm>
            <a:off x="9963061" y="1653470"/>
            <a:ext cx="159134" cy="131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6290CCBD-A0BC-EC6A-B11A-C7E1C3B845EB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8200944" y="1718992"/>
            <a:ext cx="176211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hteck 45">
            <a:extLst>
              <a:ext uri="{FF2B5EF4-FFF2-40B4-BE49-F238E27FC236}">
                <a16:creationId xmlns:a16="http://schemas.microsoft.com/office/drawing/2014/main" id="{43C078F8-C731-6C83-0329-6E60B42CD7C7}"/>
              </a:ext>
            </a:extLst>
          </p:cNvPr>
          <p:cNvSpPr/>
          <p:nvPr/>
        </p:nvSpPr>
        <p:spPr>
          <a:xfrm>
            <a:off x="6198268" y="507153"/>
            <a:ext cx="2660987" cy="626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chemeClr val="tx1"/>
                </a:solidFill>
              </a:rPr>
              <a:t>Spatial resolution: 50x50m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6745A81C-52AB-973E-EF4A-EB5C94DD2504}"/>
              </a:ext>
            </a:extLst>
          </p:cNvPr>
          <p:cNvSpPr txBox="1"/>
          <p:nvPr/>
        </p:nvSpPr>
        <p:spPr>
          <a:xfrm>
            <a:off x="568918" y="2935412"/>
            <a:ext cx="142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Solar and wind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C44AFCFC-BE22-DC6A-5644-9305258EB644}"/>
              </a:ext>
            </a:extLst>
          </p:cNvPr>
          <p:cNvSpPr txBox="1"/>
          <p:nvPr/>
        </p:nvSpPr>
        <p:spPr>
          <a:xfrm>
            <a:off x="622054" y="5467014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Electrolysis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F167DFA5-7449-2476-BAEA-22D3A92C8D0A}"/>
              </a:ext>
            </a:extLst>
          </p:cNvPr>
          <p:cNvSpPr txBox="1"/>
          <p:nvPr/>
        </p:nvSpPr>
        <p:spPr>
          <a:xfrm>
            <a:off x="4399397" y="5329192"/>
            <a:ext cx="110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Ammonia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production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E5843FFA-4632-8965-26D6-40BDDEEC655D}"/>
              </a:ext>
            </a:extLst>
          </p:cNvPr>
          <p:cNvSpPr txBox="1"/>
          <p:nvPr/>
        </p:nvSpPr>
        <p:spPr>
          <a:xfrm>
            <a:off x="2039730" y="5345275"/>
            <a:ext cx="2067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Battery and hydrogen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storage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5AFC9791-DAC2-6DB4-7C9F-36C1311C2266}"/>
              </a:ext>
            </a:extLst>
          </p:cNvPr>
          <p:cNvSpPr txBox="1"/>
          <p:nvPr/>
        </p:nvSpPr>
        <p:spPr>
          <a:xfrm>
            <a:off x="256629" y="4208481"/>
            <a:ext cx="178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Grid expansion</a:t>
            </a:r>
          </a:p>
        </p:txBody>
      </p: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4FBFC2AA-CED8-73EA-6E87-8FED2C3FB328}"/>
              </a:ext>
            </a:extLst>
          </p:cNvPr>
          <p:cNvCxnSpPr>
            <a:cxnSpLocks/>
          </p:cNvCxnSpPr>
          <p:nvPr/>
        </p:nvCxnSpPr>
        <p:spPr>
          <a:xfrm>
            <a:off x="1160448" y="3290297"/>
            <a:ext cx="0" cy="3240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1F710D81-6465-74C5-F7D4-FD3D09DF58B6}"/>
              </a:ext>
            </a:extLst>
          </p:cNvPr>
          <p:cNvCxnSpPr>
            <a:cxnSpLocks/>
          </p:cNvCxnSpPr>
          <p:nvPr/>
        </p:nvCxnSpPr>
        <p:spPr>
          <a:xfrm>
            <a:off x="1160448" y="4630304"/>
            <a:ext cx="0" cy="3240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487BF6E5-7536-F7A1-C896-5C7C188F49A8}"/>
              </a:ext>
            </a:extLst>
          </p:cNvPr>
          <p:cNvCxnSpPr>
            <a:cxnSpLocks/>
          </p:cNvCxnSpPr>
          <p:nvPr/>
        </p:nvCxnSpPr>
        <p:spPr>
          <a:xfrm>
            <a:off x="1745661" y="5453062"/>
            <a:ext cx="3302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9E56691-5BF8-EC65-5BFC-B79EB9396B40}"/>
              </a:ext>
            </a:extLst>
          </p:cNvPr>
          <p:cNvCxnSpPr>
            <a:cxnSpLocks/>
          </p:cNvCxnSpPr>
          <p:nvPr/>
        </p:nvCxnSpPr>
        <p:spPr>
          <a:xfrm>
            <a:off x="4050122" y="5453062"/>
            <a:ext cx="3302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8BAAEC4-97C9-B5E1-9B2B-A4CBDC879CD3}"/>
              </a:ext>
            </a:extLst>
          </p:cNvPr>
          <p:cNvGrpSpPr/>
          <p:nvPr/>
        </p:nvGrpSpPr>
        <p:grpSpPr>
          <a:xfrm>
            <a:off x="453093" y="1303600"/>
            <a:ext cx="5135485" cy="716047"/>
            <a:chOff x="453093" y="1141707"/>
            <a:chExt cx="5135485" cy="71604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417802-AC22-8DC2-FE25-731E8C41055C}"/>
                </a:ext>
              </a:extLst>
            </p:cNvPr>
            <p:cNvSpPr/>
            <p:nvPr/>
          </p:nvSpPr>
          <p:spPr>
            <a:xfrm>
              <a:off x="453093" y="1141707"/>
              <a:ext cx="5135485" cy="716047"/>
            </a:xfrm>
            <a:prstGeom prst="roundRect">
              <a:avLst>
                <a:gd name="adj" fmla="val 50000"/>
              </a:avLst>
            </a:prstGeom>
            <a:solidFill>
              <a:srgbClr val="F0F1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02DAFDCC-A4E9-37C0-A142-67C8518779A0}"/>
                </a:ext>
              </a:extLst>
            </p:cNvPr>
            <p:cNvSpPr/>
            <p:nvPr/>
          </p:nvSpPr>
          <p:spPr>
            <a:xfrm>
              <a:off x="1214800" y="1169423"/>
              <a:ext cx="4075440" cy="63116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GIS analysis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to identify 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suitable locations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098D872-B587-E939-1F31-E8CDE651B558}"/>
                </a:ext>
              </a:extLst>
            </p:cNvPr>
            <p:cNvSpPr/>
            <p:nvPr/>
          </p:nvSpPr>
          <p:spPr>
            <a:xfrm>
              <a:off x="453094" y="1145102"/>
              <a:ext cx="698736" cy="698736"/>
            </a:xfrm>
            <a:prstGeom prst="ellipse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2" name="Grafik 31" descr="Topographiekarte Silhouette">
              <a:extLst>
                <a:ext uri="{FF2B5EF4-FFF2-40B4-BE49-F238E27FC236}">
                  <a16:creationId xmlns:a16="http://schemas.microsoft.com/office/drawing/2014/main" id="{43DE2CD4-D90F-2294-C59A-64924F726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8686" y="1257343"/>
              <a:ext cx="481801" cy="481801"/>
            </a:xfrm>
            <a:prstGeom prst="rect">
              <a:avLst/>
            </a:prstGeom>
          </p:spPr>
        </p:pic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B8106F7-5439-1BE0-295A-9053D91C112E}"/>
              </a:ext>
            </a:extLst>
          </p:cNvPr>
          <p:cNvSpPr/>
          <p:nvPr/>
        </p:nvSpPr>
        <p:spPr>
          <a:xfrm rot="5400000">
            <a:off x="2495609" y="2060582"/>
            <a:ext cx="492508" cy="41064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AE67F0E-056A-9A13-51C6-798276438CBF}"/>
              </a:ext>
            </a:extLst>
          </p:cNvPr>
          <p:cNvSpPr/>
          <p:nvPr/>
        </p:nvSpPr>
        <p:spPr>
          <a:xfrm>
            <a:off x="2420948" y="2600300"/>
            <a:ext cx="5135485" cy="716047"/>
          </a:xfrm>
          <a:prstGeom prst="roundRect">
            <a:avLst>
              <a:gd name="adj" fmla="val 50000"/>
            </a:avLst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7347D8B4-3016-8A8D-05FB-D4341A39FF05}"/>
              </a:ext>
            </a:extLst>
          </p:cNvPr>
          <p:cNvSpPr/>
          <p:nvPr/>
        </p:nvSpPr>
        <p:spPr>
          <a:xfrm>
            <a:off x="3182655" y="2628016"/>
            <a:ext cx="4075440" cy="63116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latin typeface="+mj-lt"/>
              </a:rPr>
              <a:t>Kenyan stakeholder workshop </a:t>
            </a:r>
            <a:br>
              <a:rPr lang="en-US" b="1" kern="0" dirty="0">
                <a:latin typeface="+mj-lt"/>
              </a:rPr>
            </a:br>
            <a:r>
              <a:rPr lang="en-US" kern="0" dirty="0">
                <a:latin typeface="+mj-lt"/>
              </a:rPr>
              <a:t>to identify favorable locations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608B1C-821B-7030-2C39-773CE8EF4DC5}"/>
              </a:ext>
            </a:extLst>
          </p:cNvPr>
          <p:cNvSpPr/>
          <p:nvPr/>
        </p:nvSpPr>
        <p:spPr>
          <a:xfrm>
            <a:off x="2420949" y="2603695"/>
            <a:ext cx="698736" cy="698736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A3BFA9D-C822-EE9D-7500-ABF6EE12EB9A}"/>
              </a:ext>
            </a:extLst>
          </p:cNvPr>
          <p:cNvSpPr/>
          <p:nvPr/>
        </p:nvSpPr>
        <p:spPr>
          <a:xfrm>
            <a:off x="4388803" y="3897000"/>
            <a:ext cx="5357138" cy="716047"/>
          </a:xfrm>
          <a:prstGeom prst="roundRect">
            <a:avLst>
              <a:gd name="adj" fmla="val 50000"/>
            </a:avLst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B445A151-F96C-E615-CDE9-2276257616DB}"/>
              </a:ext>
            </a:extLst>
          </p:cNvPr>
          <p:cNvSpPr/>
          <p:nvPr/>
        </p:nvSpPr>
        <p:spPr>
          <a:xfrm>
            <a:off x="5150510" y="3924716"/>
            <a:ext cx="4373778" cy="63116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latin typeface="+mj-lt"/>
              </a:rPr>
              <a:t>Site optimization </a:t>
            </a:r>
            <a:r>
              <a:rPr lang="en-US" kern="0" dirty="0">
                <a:latin typeface="+mj-lt"/>
              </a:rPr>
              <a:t>and </a:t>
            </a:r>
            <a:r>
              <a:rPr lang="en-US" b="1" kern="0" dirty="0">
                <a:latin typeface="+mj-lt"/>
              </a:rPr>
              <a:t>financial analysis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latin typeface="+mj-lt"/>
              </a:rPr>
              <a:t>to simulate viable business cases 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B63C853-889A-D908-827A-01D1499FFD77}"/>
              </a:ext>
            </a:extLst>
          </p:cNvPr>
          <p:cNvSpPr/>
          <p:nvPr/>
        </p:nvSpPr>
        <p:spPr>
          <a:xfrm>
            <a:off x="4388804" y="3900395"/>
            <a:ext cx="698736" cy="698736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42C99EB-E518-F821-3C0D-5310D2F6034A}"/>
              </a:ext>
            </a:extLst>
          </p:cNvPr>
          <p:cNvSpPr/>
          <p:nvPr/>
        </p:nvSpPr>
        <p:spPr>
          <a:xfrm>
            <a:off x="6356659" y="5193701"/>
            <a:ext cx="5135485" cy="716047"/>
          </a:xfrm>
          <a:prstGeom prst="roundRect">
            <a:avLst>
              <a:gd name="adj" fmla="val 50000"/>
            </a:avLst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AE37BD69-F572-D55E-D4FE-8B35339B9CE9}"/>
              </a:ext>
            </a:extLst>
          </p:cNvPr>
          <p:cNvSpPr/>
          <p:nvPr/>
        </p:nvSpPr>
        <p:spPr>
          <a:xfrm>
            <a:off x="7118366" y="5221417"/>
            <a:ext cx="4075440" cy="63116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latin typeface="+mj-lt"/>
              </a:rPr>
              <a:t>Identify conditions </a:t>
            </a:r>
            <a:r>
              <a:rPr lang="en-US" kern="0" dirty="0">
                <a:latin typeface="+mj-lt"/>
              </a:rPr>
              <a:t>for economically </a:t>
            </a:r>
            <a:br>
              <a:rPr lang="en-US" kern="0" dirty="0">
                <a:latin typeface="+mj-lt"/>
              </a:rPr>
            </a:br>
            <a:r>
              <a:rPr lang="en-US" kern="0" dirty="0">
                <a:latin typeface="+mj-lt"/>
              </a:rPr>
              <a:t>viable hydrogen projects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D9A72B3-9255-1018-E7FA-8A6CF2F20AF0}"/>
              </a:ext>
            </a:extLst>
          </p:cNvPr>
          <p:cNvSpPr/>
          <p:nvPr/>
        </p:nvSpPr>
        <p:spPr>
          <a:xfrm>
            <a:off x="6356660" y="5197096"/>
            <a:ext cx="698736" cy="698736"/>
          </a:xfrm>
          <a:prstGeom prst="ellipse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6E175A50-08D3-0124-09FF-9F13F3DF0A24}"/>
              </a:ext>
            </a:extLst>
          </p:cNvPr>
          <p:cNvSpPr/>
          <p:nvPr/>
        </p:nvSpPr>
        <p:spPr>
          <a:xfrm rot="5400000">
            <a:off x="4466430" y="3354316"/>
            <a:ext cx="486576" cy="41064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6F725D71-E71B-EBB2-2B40-D4FA857C13AF}"/>
              </a:ext>
            </a:extLst>
          </p:cNvPr>
          <p:cNvSpPr/>
          <p:nvPr/>
        </p:nvSpPr>
        <p:spPr>
          <a:xfrm rot="5400000">
            <a:off x="6408885" y="4640397"/>
            <a:ext cx="486576" cy="41064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" name="Grafik 32" descr="Besprechung Silhouette">
            <a:extLst>
              <a:ext uri="{FF2B5EF4-FFF2-40B4-BE49-F238E27FC236}">
                <a16:creationId xmlns:a16="http://schemas.microsoft.com/office/drawing/2014/main" id="{CB141246-0AA5-0A26-8CDC-296554771B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42631" y="2706273"/>
            <a:ext cx="444435" cy="444435"/>
          </a:xfrm>
          <a:prstGeom prst="rect">
            <a:avLst/>
          </a:prstGeom>
        </p:spPr>
      </p:pic>
      <p:pic>
        <p:nvPicPr>
          <p:cNvPr id="56" name="Grafik 33" descr="Monitor Silhouette">
            <a:extLst>
              <a:ext uri="{FF2B5EF4-FFF2-40B4-BE49-F238E27FC236}">
                <a16:creationId xmlns:a16="http://schemas.microsoft.com/office/drawing/2014/main" id="{02471082-6CBF-587D-4E7A-A9409B2601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92507" y="4013752"/>
            <a:ext cx="478281" cy="478281"/>
          </a:xfrm>
          <a:prstGeom prst="rect">
            <a:avLst/>
          </a:prstGeom>
        </p:spPr>
      </p:pic>
      <p:pic>
        <p:nvPicPr>
          <p:cNvPr id="58" name="Grafik 34" descr="Ambition Silhouette">
            <a:extLst>
              <a:ext uri="{FF2B5EF4-FFF2-40B4-BE49-F238E27FC236}">
                <a16:creationId xmlns:a16="http://schemas.microsoft.com/office/drawing/2014/main" id="{97B63012-F496-EED3-2BC1-2344213A13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23696" y="5259269"/>
            <a:ext cx="576000" cy="5760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D343EE9A-C796-8C6F-BD3E-A47B7C3C09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7202" y="2427261"/>
            <a:ext cx="866394" cy="433197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D8C0ACF2-7209-EF84-BF9E-02D1C5FF43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8327" y="3733890"/>
            <a:ext cx="306090" cy="425864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ECBD1BB2-1B6D-A2D2-1E7B-47592976BD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48149" y="5030959"/>
            <a:ext cx="402185" cy="402185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CC9C6119-8208-AD56-721B-EDF37D918B8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30199" y="4935269"/>
            <a:ext cx="822462" cy="32400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E77BDD0E-9BED-EE5A-A61A-74416F92A47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727157" y="4865793"/>
            <a:ext cx="386164" cy="38616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39561A2-38BC-A559-299A-ACB2807328A2}"/>
              </a:ext>
            </a:extLst>
          </p:cNvPr>
          <p:cNvSpPr txBox="1"/>
          <p:nvPr/>
        </p:nvSpPr>
        <p:spPr>
          <a:xfrm>
            <a:off x="3486795" y="6196075"/>
            <a:ext cx="5218409" cy="30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GIS </a:t>
            </a:r>
            <a:r>
              <a:rPr lang="de-DE" sz="1400" b="1" dirty="0" err="1"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analysis</a:t>
            </a:r>
            <a:r>
              <a:rPr lang="de-DE" sz="1400" dirty="0"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: </a:t>
            </a:r>
            <a:r>
              <a:rPr lang="de-DE" sz="14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https://maps.iee.fraunhofer.de/ptx-kenya-atlas/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916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33F30-0A4B-3656-056B-72FA57E7E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563DEB-FA32-284D-BDC4-0ACC519F7B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B512DBA-C3C9-9654-0422-FDDC507DAA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B512DBA-C3C9-9654-0422-FDDC507DAA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627BDAF-01B1-0608-5857-01CA3FEDCF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01334" y="0"/>
            <a:ext cx="6390666" cy="68579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51CF01-4B72-5035-4F01-C23311A5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37" y="2504350"/>
            <a:ext cx="5110697" cy="1531868"/>
          </a:xfrm>
        </p:spPr>
        <p:txBody>
          <a:bodyPr vert="horz">
            <a:noAutofit/>
          </a:bodyPr>
          <a:lstStyle/>
          <a:p>
            <a:r>
              <a:rPr lang="en-US" sz="4800" b="1" noProof="1">
                <a:solidFill>
                  <a:schemeClr val="bg1"/>
                </a:solidFill>
              </a:rPr>
              <a:t>RE potential </a:t>
            </a:r>
            <a:br>
              <a:rPr lang="en-US" sz="4800" noProof="1">
                <a:solidFill>
                  <a:schemeClr val="bg1"/>
                </a:solidFill>
              </a:rPr>
            </a:br>
            <a:r>
              <a:rPr lang="en-US" sz="4800" b="0" i="1" noProof="1">
                <a:solidFill>
                  <a:schemeClr val="bg1"/>
                </a:solidFill>
              </a:rPr>
              <a:t>open-source webtool</a:t>
            </a:r>
            <a:endParaRPr lang="en-US" sz="4800" b="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6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16617-BBA5-670E-E50F-917C71502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DD9D8B-7598-F135-6815-DF9E48C1AC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69F60CE-6993-C4FC-BE3B-6E610B11275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9F60CE-6993-C4FC-BE3B-6E610B1127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EA57B9C-DD0F-6567-C02E-462FAA5098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01334" y="0"/>
            <a:ext cx="6390666" cy="68579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C70326F-D501-094D-4D41-B36202046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38" y="2504350"/>
            <a:ext cx="4652888" cy="1531868"/>
          </a:xfrm>
        </p:spPr>
        <p:txBody>
          <a:bodyPr vert="horz">
            <a:normAutofit/>
          </a:bodyPr>
          <a:lstStyle/>
          <a:p>
            <a:r>
              <a:rPr lang="en-US" sz="4800" b="1" noProof="1">
                <a:solidFill>
                  <a:schemeClr val="bg1"/>
                </a:solidFill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3666562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74E2D-F175-B90A-1CB1-6AD286FFB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32F195-34C4-DE3B-148D-E76E993445B5}"/>
              </a:ext>
            </a:extLst>
          </p:cNvPr>
          <p:cNvSpPr/>
          <p:nvPr/>
        </p:nvSpPr>
        <p:spPr>
          <a:xfrm>
            <a:off x="6809568" y="0"/>
            <a:ext cx="5382432" cy="6858000"/>
          </a:xfrm>
          <a:prstGeom prst="rect">
            <a:avLst/>
          </a:prstGeom>
          <a:solidFill>
            <a:srgbClr val="F0F1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79A2D07-D9FD-F06C-FA85-80E38334DBA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79A2D07-D9FD-F06C-FA85-80E38334DB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BBE7CEB0-0D18-6559-B745-BD8C64E2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63" y="414613"/>
            <a:ext cx="4717674" cy="900113"/>
          </a:xfrm>
        </p:spPr>
        <p:txBody>
          <a:bodyPr vert="horz"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</a:rPr>
              <a:t>Four Kenyan regions highly suitable for anchoring renewable ammonia projects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470CC4-88F4-21DD-8019-7D786178E0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</a:t>
            </a:r>
            <a:r>
              <a:rPr lang="en-DE"/>
              <a:t> 2025</a:t>
            </a:r>
            <a:endParaRPr lang="en-US"/>
          </a:p>
        </p:txBody>
      </p: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2A8B4535-244F-DD15-E5C5-FD7D48815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Renewable Ammonia: Kenya’s Business 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221E6-C29D-F6E4-3789-726A2A0A8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C79A771-7800-43C9-8478-134C05896F9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F966B64-97E2-640C-E994-D84405815D9C}"/>
              </a:ext>
            </a:extLst>
          </p:cNvPr>
          <p:cNvSpPr txBox="1"/>
          <p:nvPr/>
        </p:nvSpPr>
        <p:spPr>
          <a:xfrm>
            <a:off x="417225" y="1665276"/>
            <a:ext cx="505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Characteristics of </a:t>
            </a:r>
            <a:r>
              <a:rPr lang="en-US" b="1" dirty="0">
                <a:solidFill>
                  <a:srgbClr val="00B050"/>
                </a:solidFill>
              </a:rPr>
              <a:t>selected</a:t>
            </a:r>
            <a:r>
              <a:rPr lang="en-US" b="1" dirty="0"/>
              <a:t> regions</a:t>
            </a:r>
          </a:p>
        </p:txBody>
      </p:sp>
      <p:pic>
        <p:nvPicPr>
          <p:cNvPr id="7" name="Grafik 6" descr="Ein Bild, das Karte, Text, Kunst enthält.&#10;&#10;KI-generierte Inhalte können fehlerhaft sein.">
            <a:extLst>
              <a:ext uri="{FF2B5EF4-FFF2-40B4-BE49-F238E27FC236}">
                <a16:creationId xmlns:a16="http://schemas.microsoft.com/office/drawing/2014/main" id="{BB755EE5-7FDD-5574-B5D3-83FD6AB04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21" y="864669"/>
            <a:ext cx="3537688" cy="431486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AE236CD-ABB3-6C29-0018-E7B81A742F50}"/>
              </a:ext>
            </a:extLst>
          </p:cNvPr>
          <p:cNvSpPr/>
          <p:nvPr/>
        </p:nvSpPr>
        <p:spPr>
          <a:xfrm>
            <a:off x="8760582" y="1404927"/>
            <a:ext cx="594360" cy="715309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B0E913E-6AFA-142C-0AB8-7410CD79050A}"/>
              </a:ext>
            </a:extLst>
          </p:cNvPr>
          <p:cNvSpPr/>
          <p:nvPr/>
        </p:nvSpPr>
        <p:spPr>
          <a:xfrm>
            <a:off x="8152462" y="2895016"/>
            <a:ext cx="718466" cy="60097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7BDCE63-D1A0-B407-9135-16A34BB5D155}"/>
              </a:ext>
            </a:extLst>
          </p:cNvPr>
          <p:cNvSpPr/>
          <p:nvPr/>
        </p:nvSpPr>
        <p:spPr>
          <a:xfrm>
            <a:off x="10421156" y="4397473"/>
            <a:ext cx="444297" cy="527857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A83763E-2EA8-EFCE-9088-20B2C639E284}"/>
              </a:ext>
            </a:extLst>
          </p:cNvPr>
          <p:cNvSpPr/>
          <p:nvPr/>
        </p:nvSpPr>
        <p:spPr>
          <a:xfrm>
            <a:off x="9392299" y="2120236"/>
            <a:ext cx="311777" cy="49505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02A23DF-43D5-3A9C-60B1-2FFC42FED4E4}"/>
              </a:ext>
            </a:extLst>
          </p:cNvPr>
          <p:cNvGrpSpPr/>
          <p:nvPr/>
        </p:nvGrpSpPr>
        <p:grpSpPr>
          <a:xfrm>
            <a:off x="7197944" y="4542759"/>
            <a:ext cx="2235091" cy="1027065"/>
            <a:chOff x="6064112" y="5423698"/>
            <a:chExt cx="2235091" cy="1027065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F5122D9A-6B03-A6AF-656A-02A2AA050760}"/>
                </a:ext>
              </a:extLst>
            </p:cNvPr>
            <p:cNvSpPr/>
            <p:nvPr/>
          </p:nvSpPr>
          <p:spPr>
            <a:xfrm>
              <a:off x="6113202" y="6159078"/>
              <a:ext cx="335729" cy="252346"/>
            </a:xfrm>
            <a:prstGeom prst="rect">
              <a:avLst/>
            </a:prstGeom>
            <a:solidFill>
              <a:srgbClr val="D99CCB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A0FA21AB-4EA7-CDD4-E4A7-65F852D6898A}"/>
                </a:ext>
              </a:extLst>
            </p:cNvPr>
            <p:cNvSpPr/>
            <p:nvPr/>
          </p:nvSpPr>
          <p:spPr>
            <a:xfrm>
              <a:off x="6448016" y="6159078"/>
              <a:ext cx="335729" cy="252346"/>
            </a:xfrm>
            <a:prstGeom prst="rect">
              <a:avLst/>
            </a:prstGeom>
            <a:solidFill>
              <a:srgbClr val="DF5EAB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EEF86F0-17C2-448F-2384-3E88054AE566}"/>
                </a:ext>
              </a:extLst>
            </p:cNvPr>
            <p:cNvSpPr/>
            <p:nvPr/>
          </p:nvSpPr>
          <p:spPr>
            <a:xfrm>
              <a:off x="6782830" y="6159078"/>
              <a:ext cx="335729" cy="252346"/>
            </a:xfrm>
            <a:prstGeom prst="rect">
              <a:avLst/>
            </a:prstGeom>
            <a:solidFill>
              <a:srgbClr val="DE3B90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7A6F8802-0695-AF48-1668-171A65589A86}"/>
                </a:ext>
              </a:extLst>
            </p:cNvPr>
            <p:cNvSpPr/>
            <p:nvPr/>
          </p:nvSpPr>
          <p:spPr>
            <a:xfrm>
              <a:off x="7117644" y="6159078"/>
              <a:ext cx="335729" cy="252346"/>
            </a:xfrm>
            <a:prstGeom prst="rect">
              <a:avLst/>
            </a:prstGeom>
            <a:solidFill>
              <a:srgbClr val="CC166A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6B20DB9-D779-B70C-28C7-4460AB1AAD29}"/>
                </a:ext>
              </a:extLst>
            </p:cNvPr>
            <p:cNvSpPr/>
            <p:nvPr/>
          </p:nvSpPr>
          <p:spPr>
            <a:xfrm>
              <a:off x="7452457" y="6159078"/>
              <a:ext cx="335729" cy="252346"/>
            </a:xfrm>
            <a:prstGeom prst="rect">
              <a:avLst/>
            </a:prstGeom>
            <a:solidFill>
              <a:srgbClr val="9E0248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6A57D691-2BEE-A6B2-1E8D-8C295F5469DB}"/>
                </a:ext>
              </a:extLst>
            </p:cNvPr>
            <p:cNvSpPr txBox="1"/>
            <p:nvPr/>
          </p:nvSpPr>
          <p:spPr>
            <a:xfrm>
              <a:off x="7217238" y="5429767"/>
              <a:ext cx="6751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Suitable</a:t>
              </a: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3EFDECB3-E016-2EBB-E4C7-7920FF5BC50B}"/>
                </a:ext>
              </a:extLst>
            </p:cNvPr>
            <p:cNvSpPr txBox="1"/>
            <p:nvPr/>
          </p:nvSpPr>
          <p:spPr>
            <a:xfrm>
              <a:off x="6064112" y="5423698"/>
              <a:ext cx="6335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Limited</a:t>
              </a: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F8D9F4F5-E332-6A49-0385-5D241C299C3B}"/>
                </a:ext>
              </a:extLst>
            </p:cNvPr>
            <p:cNvSpPr/>
            <p:nvPr/>
          </p:nvSpPr>
          <p:spPr>
            <a:xfrm>
              <a:off x="6111540" y="5908323"/>
              <a:ext cx="335729" cy="252346"/>
            </a:xfrm>
            <a:prstGeom prst="rect">
              <a:avLst/>
            </a:prstGeom>
            <a:solidFill>
              <a:srgbClr val="41B5C4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B8E8442F-9B17-33BD-293B-3FFCE2A1C91A}"/>
                </a:ext>
              </a:extLst>
            </p:cNvPr>
            <p:cNvSpPr/>
            <p:nvPr/>
          </p:nvSpPr>
          <p:spPr>
            <a:xfrm>
              <a:off x="6446999" y="5908323"/>
              <a:ext cx="335729" cy="252346"/>
            </a:xfrm>
            <a:prstGeom prst="rect">
              <a:avLst/>
            </a:prstGeom>
            <a:solidFill>
              <a:srgbClr val="328EBB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E846E044-28EB-3B14-9624-2FF5A6EB02F3}"/>
                </a:ext>
              </a:extLst>
            </p:cNvPr>
            <p:cNvSpPr/>
            <p:nvPr/>
          </p:nvSpPr>
          <p:spPr>
            <a:xfrm>
              <a:off x="6782458" y="5908323"/>
              <a:ext cx="335729" cy="252346"/>
            </a:xfrm>
            <a:prstGeom prst="rect">
              <a:avLst/>
            </a:prstGeom>
            <a:solidFill>
              <a:srgbClr val="2C7CB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E2A0D007-BE22-26D4-578A-99E5B9B71341}"/>
                </a:ext>
              </a:extLst>
            </p:cNvPr>
            <p:cNvSpPr/>
            <p:nvPr/>
          </p:nvSpPr>
          <p:spPr>
            <a:xfrm>
              <a:off x="7117917" y="5908323"/>
              <a:ext cx="335729" cy="252346"/>
            </a:xfrm>
            <a:prstGeom prst="rect">
              <a:avLst/>
            </a:prstGeom>
            <a:solidFill>
              <a:srgbClr val="295BA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667F9561-432A-04D2-FB9F-A7DE8F364BF8}"/>
                </a:ext>
              </a:extLst>
            </p:cNvPr>
            <p:cNvSpPr/>
            <p:nvPr/>
          </p:nvSpPr>
          <p:spPr>
            <a:xfrm>
              <a:off x="7453376" y="5908323"/>
              <a:ext cx="335729" cy="252346"/>
            </a:xfrm>
            <a:prstGeom prst="rect">
              <a:avLst/>
            </a:prstGeom>
            <a:solidFill>
              <a:srgbClr val="253595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9467DDDC-54C3-D0FD-8EB2-F1BB5BE35426}"/>
                </a:ext>
              </a:extLst>
            </p:cNvPr>
            <p:cNvSpPr/>
            <p:nvPr/>
          </p:nvSpPr>
          <p:spPr bwMode="gray">
            <a:xfrm>
              <a:off x="7787438" y="5656347"/>
              <a:ext cx="511765" cy="755078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3CED4644-5085-5906-5479-CE493790B697}"/>
                </a:ext>
              </a:extLst>
            </p:cNvPr>
            <p:cNvSpPr/>
            <p:nvPr/>
          </p:nvSpPr>
          <p:spPr>
            <a:xfrm>
              <a:off x="6112774" y="5656346"/>
              <a:ext cx="335729" cy="252346"/>
            </a:xfrm>
            <a:prstGeom prst="rect">
              <a:avLst/>
            </a:prstGeom>
            <a:solidFill>
              <a:srgbClr val="FFFD02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19795110-5DAD-682B-E6B8-3A041EA6D79D}"/>
                </a:ext>
              </a:extLst>
            </p:cNvPr>
            <p:cNvSpPr/>
            <p:nvPr/>
          </p:nvSpPr>
          <p:spPr>
            <a:xfrm>
              <a:off x="6447775" y="5656346"/>
              <a:ext cx="335729" cy="252346"/>
            </a:xfrm>
            <a:prstGeom prst="rect">
              <a:avLst/>
            </a:prstGeom>
            <a:solidFill>
              <a:srgbClr val="FFD908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2BC66A12-9188-5E63-D39C-5F6AE0BE05CD}"/>
                </a:ext>
              </a:extLst>
            </p:cNvPr>
            <p:cNvSpPr/>
            <p:nvPr/>
          </p:nvSpPr>
          <p:spPr>
            <a:xfrm>
              <a:off x="6782776" y="5656346"/>
              <a:ext cx="335729" cy="252346"/>
            </a:xfrm>
            <a:prstGeom prst="rect">
              <a:avLst/>
            </a:prstGeom>
            <a:solidFill>
              <a:srgbClr val="FFB304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3189D06-DC70-C459-5174-1F016F7FEB04}"/>
                </a:ext>
              </a:extLst>
            </p:cNvPr>
            <p:cNvSpPr/>
            <p:nvPr/>
          </p:nvSpPr>
          <p:spPr>
            <a:xfrm>
              <a:off x="7117777" y="5656346"/>
              <a:ext cx="335729" cy="252346"/>
            </a:xfrm>
            <a:prstGeom prst="rect">
              <a:avLst/>
            </a:prstGeom>
            <a:solidFill>
              <a:srgbClr val="FF8601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D5E8CE30-CB10-2199-0995-0EDABDCF716D}"/>
                </a:ext>
              </a:extLst>
            </p:cNvPr>
            <p:cNvSpPr/>
            <p:nvPr/>
          </p:nvSpPr>
          <p:spPr>
            <a:xfrm>
              <a:off x="7452779" y="5656346"/>
              <a:ext cx="335729" cy="252346"/>
            </a:xfrm>
            <a:prstGeom prst="rect">
              <a:avLst/>
            </a:prstGeom>
            <a:solidFill>
              <a:srgbClr val="FF5601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3" name="Grafik 42" descr="Windkraftanlagen mit einfarbiger Füllung">
              <a:extLst>
                <a:ext uri="{FF2B5EF4-FFF2-40B4-BE49-F238E27FC236}">
                  <a16:creationId xmlns:a16="http://schemas.microsoft.com/office/drawing/2014/main" id="{16DE26B7-0FC3-D12D-C3B1-D0C10F53C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98930" y="5926502"/>
              <a:ext cx="217101" cy="212135"/>
            </a:xfrm>
            <a:prstGeom prst="rect">
              <a:avLst/>
            </a:prstGeom>
          </p:spPr>
        </p:pic>
        <p:pic>
          <p:nvPicPr>
            <p:cNvPr id="44" name="Grafik 43" descr="dunkel (kleinere Sonne) Silhouette">
              <a:extLst>
                <a:ext uri="{FF2B5EF4-FFF2-40B4-BE49-F238E27FC236}">
                  <a16:creationId xmlns:a16="http://schemas.microsoft.com/office/drawing/2014/main" id="{AAF48376-6177-C281-B4C6-58D7228C5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36865" y="5616343"/>
              <a:ext cx="343144" cy="335295"/>
            </a:xfrm>
            <a:prstGeom prst="rect">
              <a:avLst/>
            </a:prstGeom>
          </p:spPr>
        </p:pic>
        <p:pic>
          <p:nvPicPr>
            <p:cNvPr id="45" name="Grafik 44" descr="Windkraftanlagen mit einfarbiger Füllung">
              <a:extLst>
                <a:ext uri="{FF2B5EF4-FFF2-40B4-BE49-F238E27FC236}">
                  <a16:creationId xmlns:a16="http://schemas.microsoft.com/office/drawing/2014/main" id="{B0070EE8-4F2C-ED72-6C6E-1DA1A9FA7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57849" y="6177048"/>
              <a:ext cx="217101" cy="212135"/>
            </a:xfrm>
            <a:prstGeom prst="rect">
              <a:avLst/>
            </a:prstGeom>
          </p:spPr>
        </p:pic>
        <p:pic>
          <p:nvPicPr>
            <p:cNvPr id="46" name="Grafik 45" descr="dunkel (kleinere Sonne) Silhouette">
              <a:extLst>
                <a:ext uri="{FF2B5EF4-FFF2-40B4-BE49-F238E27FC236}">
                  <a16:creationId xmlns:a16="http://schemas.microsoft.com/office/drawing/2014/main" id="{7FC3296A-4A06-4B7B-8523-B144BB3A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36865" y="6115468"/>
              <a:ext cx="343144" cy="335295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3B09F6BA-CC71-E748-E455-242F33BB3B48}"/>
              </a:ext>
            </a:extLst>
          </p:cNvPr>
          <p:cNvSpPr txBox="1"/>
          <p:nvPr/>
        </p:nvSpPr>
        <p:spPr>
          <a:xfrm>
            <a:off x="8673833" y="1008103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Turkana 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Central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538C29F-F08F-C08D-DD64-62AFB4CEF270}"/>
              </a:ext>
            </a:extLst>
          </p:cNvPr>
          <p:cNvSpPr txBox="1"/>
          <p:nvPr/>
        </p:nvSpPr>
        <p:spPr>
          <a:xfrm>
            <a:off x="9704076" y="2052819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Turkana 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South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DF90097-9C1A-DBFA-D2A7-AA9C9A9CA362}"/>
              </a:ext>
            </a:extLst>
          </p:cNvPr>
          <p:cNvSpPr txBox="1"/>
          <p:nvPr/>
        </p:nvSpPr>
        <p:spPr>
          <a:xfrm>
            <a:off x="8152463" y="2653370"/>
            <a:ext cx="718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Kisumu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0DB7771-8644-3F58-5EB1-50647BA1BBF6}"/>
              </a:ext>
            </a:extLst>
          </p:cNvPr>
          <p:cNvSpPr txBox="1"/>
          <p:nvPr/>
        </p:nvSpPr>
        <p:spPr>
          <a:xfrm>
            <a:off x="10235403" y="4126774"/>
            <a:ext cx="8242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Mombasa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0D1529C-4D17-5B5E-0C20-D98C182C99BC}"/>
              </a:ext>
            </a:extLst>
          </p:cNvPr>
          <p:cNvSpPr txBox="1"/>
          <p:nvPr/>
        </p:nvSpPr>
        <p:spPr>
          <a:xfrm>
            <a:off x="420191" y="4176037"/>
            <a:ext cx="397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Characteristics of </a:t>
            </a:r>
            <a:r>
              <a:rPr lang="en-US" b="1" dirty="0">
                <a:solidFill>
                  <a:srgbClr val="C00000"/>
                </a:solidFill>
              </a:rPr>
              <a:t>excluded</a:t>
            </a:r>
            <a:r>
              <a:rPr lang="en-US" b="1" dirty="0"/>
              <a:t> regions</a:t>
            </a:r>
          </a:p>
        </p:txBody>
      </p:sp>
      <p:pic>
        <p:nvPicPr>
          <p:cNvPr id="15" name="Grafik 3">
            <a:extLst>
              <a:ext uri="{FF2B5EF4-FFF2-40B4-BE49-F238E27FC236}">
                <a16:creationId xmlns:a16="http://schemas.microsoft.com/office/drawing/2014/main" id="{5A3E48DC-E7A8-69DA-17A2-1FEA09F113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39543" b="5844"/>
          <a:stretch/>
        </p:blipFill>
        <p:spPr>
          <a:xfrm>
            <a:off x="10273584" y="6290412"/>
            <a:ext cx="1455747" cy="280891"/>
          </a:xfrm>
          <a:prstGeom prst="rect">
            <a:avLst/>
          </a:prstGeom>
        </p:spPr>
      </p:pic>
      <p:sp>
        <p:nvSpPr>
          <p:cNvPr id="2" name="Rechteck 20">
            <a:extLst>
              <a:ext uri="{FF2B5EF4-FFF2-40B4-BE49-F238E27FC236}">
                <a16:creationId xmlns:a16="http://schemas.microsoft.com/office/drawing/2014/main" id="{1FDFBAA3-D99F-416E-B3B3-B978A3B812F8}"/>
              </a:ext>
            </a:extLst>
          </p:cNvPr>
          <p:cNvSpPr/>
          <p:nvPr/>
        </p:nvSpPr>
        <p:spPr>
          <a:xfrm>
            <a:off x="451343" y="2135338"/>
            <a:ext cx="5953656" cy="276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12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Sufficient renewable energy potential to operate a 500 MW </a:t>
            </a:r>
            <a:r>
              <a:rPr lang="en-GB" sz="1400" noProof="0" dirty="0" err="1">
                <a:solidFill>
                  <a:schemeClr val="tx1"/>
                </a:solidFill>
                <a:latin typeface="Satoshi" pitchFamily="2" charset="77"/>
              </a:rPr>
              <a:t>electrolyzer</a:t>
            </a:r>
            <a:endParaRPr lang="en-GB" sz="1400" noProof="0" dirty="0">
              <a:solidFill>
                <a:schemeClr val="tx1"/>
              </a:solidFill>
              <a:latin typeface="Satoshi" pitchFamily="2" charset="77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12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Sufficient water availability from open-water sources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12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Non-conflicting land use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12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Transport and electric infrastructure in proximity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12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Offtake opportunities for renewable hydrogen-based products</a:t>
            </a:r>
          </a:p>
        </p:txBody>
      </p:sp>
      <p:sp>
        <p:nvSpPr>
          <p:cNvPr id="8" name="Rechteck 20">
            <a:extLst>
              <a:ext uri="{FF2B5EF4-FFF2-40B4-BE49-F238E27FC236}">
                <a16:creationId xmlns:a16="http://schemas.microsoft.com/office/drawing/2014/main" id="{8B4B24A2-F247-8558-8457-F9D50620A7AF}"/>
              </a:ext>
            </a:extLst>
          </p:cNvPr>
          <p:cNvSpPr/>
          <p:nvPr/>
        </p:nvSpPr>
        <p:spPr>
          <a:xfrm>
            <a:off x="472442" y="4654977"/>
            <a:ext cx="5953656" cy="2766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12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Insufficient renewable energy potential or water availability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12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Land-use conflicts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12"/>
              </a:buBlip>
            </a:pPr>
            <a:r>
              <a:rPr lang="en-GB" sz="1400" noProof="0" dirty="0">
                <a:solidFill>
                  <a:schemeClr val="tx1"/>
                </a:solidFill>
                <a:latin typeface="Satoshi" pitchFamily="2" charset="77"/>
              </a:rPr>
              <a:t>Remote location with no infrastructure or offtake opportunities for renewable hydrogen-based products</a:t>
            </a:r>
          </a:p>
        </p:txBody>
      </p:sp>
    </p:spTree>
    <p:extLst>
      <p:ext uri="{BB962C8B-B14F-4D97-AF65-F5344CB8AC3E}">
        <p14:creationId xmlns:p14="http://schemas.microsoft.com/office/powerpoint/2010/main" val="2506528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H2Global">
      <a:dk1>
        <a:srgbClr val="060A66"/>
      </a:dk1>
      <a:lt1>
        <a:srgbClr val="FFFFFF"/>
      </a:lt1>
      <a:dk2>
        <a:srgbClr val="060A66"/>
      </a:dk2>
      <a:lt2>
        <a:srgbClr val="E7E6E6"/>
      </a:lt2>
      <a:accent1>
        <a:srgbClr val="30D53C"/>
      </a:accent1>
      <a:accent2>
        <a:srgbClr val="FFB800"/>
      </a:accent2>
      <a:accent3>
        <a:srgbClr val="AD00FF"/>
      </a:accent3>
      <a:accent4>
        <a:srgbClr val="30CBD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2Global">
      <a:majorFont>
        <a:latin typeface="Satoshi"/>
        <a:ea typeface=""/>
        <a:cs typeface=""/>
      </a:majorFont>
      <a:minorFont>
        <a:latin typeface="Satosh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86804614C85F4D919E5B5EFE1DE9D5" ma:contentTypeVersion="12" ma:contentTypeDescription="Create a new document." ma:contentTypeScope="" ma:versionID="17fd95f91e9103aaf0d6b879b6b59851">
  <xsd:schema xmlns:xsd="http://www.w3.org/2001/XMLSchema" xmlns:xs="http://www.w3.org/2001/XMLSchema" xmlns:p="http://schemas.microsoft.com/office/2006/metadata/properties" xmlns:ns2="eb5f19a0-8b20-4441-92cb-db9f07f348c0" xmlns:ns3="a333ee9f-567a-4d18-b36b-a1e79d8ae3ff" targetNamespace="http://schemas.microsoft.com/office/2006/metadata/properties" ma:root="true" ma:fieldsID="c509f3e462299246b260acae9f0ba840" ns2:_="" ns3:_="">
    <xsd:import namespace="eb5f19a0-8b20-4441-92cb-db9f07f348c0"/>
    <xsd:import namespace="a333ee9f-567a-4d18-b36b-a1e79d8ae3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5f19a0-8b20-4441-92cb-db9f07f348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87f2a2a-e48a-494e-a91c-e00091bb51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3ee9f-567a-4d18-b36b-a1e79d8ae3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c8b8f26-753f-44ba-9566-3b2ddddd6d99}" ma:internalName="TaxCatchAll" ma:showField="CatchAllData" ma:web="a333ee9f-567a-4d18-b36b-a1e79d8ae3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33ee9f-567a-4d18-b36b-a1e79d8ae3ff" xsi:nil="true"/>
    <lcf76f155ced4ddcb4097134ff3c332f xmlns="eb5f19a0-8b20-4441-92cb-db9f07f348c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62F258B-F181-435C-949E-432E4F12DF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5f19a0-8b20-4441-92cb-db9f07f348c0"/>
    <ds:schemaRef ds:uri="a333ee9f-567a-4d18-b36b-a1e79d8ae3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B1E76E-B719-480A-9B92-35B78093C1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402B97-4274-4102-848B-AA1D2D16352B}">
  <ds:schemaRefs>
    <ds:schemaRef ds:uri="a333ee9f-567a-4d18-b36b-a1e79d8ae3ff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eb5f19a0-8b20-4441-92cb-db9f07f348c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2701</Words>
  <Application>Microsoft Office PowerPoint</Application>
  <PresentationFormat>Widescreen</PresentationFormat>
  <Paragraphs>352</Paragraphs>
  <Slides>21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Arial</vt:lpstr>
      <vt:lpstr>Satoshi</vt:lpstr>
      <vt:lpstr>Aptos</vt:lpstr>
      <vt:lpstr>Office</vt:lpstr>
      <vt:lpstr>think-cell Slide</vt:lpstr>
      <vt:lpstr>Renewable Ammonia: Kenya’s Business Case</vt:lpstr>
      <vt:lpstr>Hydrogen opportunity</vt:lpstr>
      <vt:lpstr>Kenya's hydrogen opportunity</vt:lpstr>
      <vt:lpstr>Building viable business cases for renewable hydrogen in Kenya</vt:lpstr>
      <vt:lpstr>Our research</vt:lpstr>
      <vt:lpstr>Methodology</vt:lpstr>
      <vt:lpstr>RE potential  open-source webtool</vt:lpstr>
      <vt:lpstr>Analysis</vt:lpstr>
      <vt:lpstr>Four Kenyan regions highly suitable for anchoring renewable ammonia projects </vt:lpstr>
      <vt:lpstr>Turkana Central</vt:lpstr>
      <vt:lpstr>Turkana Central</vt:lpstr>
      <vt:lpstr>Turkana South</vt:lpstr>
      <vt:lpstr>Turkana South</vt:lpstr>
      <vt:lpstr>Kisumu</vt:lpstr>
      <vt:lpstr>Kisumu</vt:lpstr>
      <vt:lpstr>Mombasa</vt:lpstr>
      <vt:lpstr>Mombasa</vt:lpstr>
      <vt:lpstr>Domestic fertilizer market offtake opportunities</vt:lpstr>
      <vt:lpstr>Recommendations</vt:lpstr>
      <vt:lpstr>Recommendations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H2Global_Bringing the Clean H2 Market to Fruition_October 2024</dc:title>
  <dc:subject/>
  <dc:creator>elisabeth.sterner@h2-global.org</dc:creator>
  <cp:keywords/>
  <dc:description/>
  <cp:lastModifiedBy>Leah Mpinga</cp:lastModifiedBy>
  <cp:revision>88</cp:revision>
  <cp:lastPrinted>2024-09-17T13:14:50Z</cp:lastPrinted>
  <dcterms:created xsi:type="dcterms:W3CDTF">2021-11-22T15:49:40Z</dcterms:created>
  <dcterms:modified xsi:type="dcterms:W3CDTF">2025-05-12T12:46:50Z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Order">
    <vt:r8>1552800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ContentTypeId">
    <vt:lpwstr>0x010100CE86804614C85F4D919E5B5EFE1DE9D5</vt:lpwstr>
  </property>
</Properties>
</file>